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7" r:id="rId3"/>
    <p:sldId id="257" r:id="rId4"/>
    <p:sldId id="307" r:id="rId5"/>
    <p:sldId id="259" r:id="rId6"/>
    <p:sldId id="260" r:id="rId7"/>
    <p:sldId id="261" r:id="rId8"/>
    <p:sldId id="262" r:id="rId9"/>
    <p:sldId id="293" r:id="rId10"/>
    <p:sldId id="288" r:id="rId11"/>
    <p:sldId id="264" r:id="rId12"/>
    <p:sldId id="298" r:id="rId13"/>
    <p:sldId id="266" r:id="rId14"/>
    <p:sldId id="270" r:id="rId15"/>
    <p:sldId id="271" r:id="rId16"/>
    <p:sldId id="267" r:id="rId17"/>
    <p:sldId id="272" r:id="rId18"/>
    <p:sldId id="290" r:id="rId19"/>
    <p:sldId id="289" r:id="rId20"/>
    <p:sldId id="294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304" r:id="rId29"/>
    <p:sldId id="305" r:id="rId30"/>
    <p:sldId id="284" r:id="rId31"/>
    <p:sldId id="285" r:id="rId32"/>
    <p:sldId id="292" r:id="rId33"/>
    <p:sldId id="263" r:id="rId34"/>
    <p:sldId id="297" r:id="rId35"/>
    <p:sldId id="265" r:id="rId36"/>
    <p:sldId id="299" r:id="rId37"/>
    <p:sldId id="295" r:id="rId38"/>
    <p:sldId id="313" r:id="rId39"/>
    <p:sldId id="296" r:id="rId40"/>
    <p:sldId id="302" r:id="rId41"/>
    <p:sldId id="303" r:id="rId4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0" autoAdjust="0"/>
    <p:restoredTop sz="77971" autoAdjust="0"/>
  </p:normalViewPr>
  <p:slideViewPr>
    <p:cSldViewPr>
      <p:cViewPr varScale="1">
        <p:scale>
          <a:sx n="53" d="100"/>
          <a:sy n="53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27/09/2019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873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27/09/2019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27/09/2019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Encapsulamiento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Abstracción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39552" y="1164134"/>
            <a:ext cx="7632848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</a:pPr>
            <a:r>
              <a:rPr lang="it-IT" altLang="es-AR" sz="2800" dirty="0" smtClean="0">
                <a:latin typeface="Arial Unicode MS" pitchFamily="34" charset="-128"/>
              </a:rPr>
              <a:t>contarMayores(t:real):real  </a:t>
            </a:r>
            <a:r>
              <a:rPr lang="it-IT" altLang="es-AR" sz="2800" dirty="0" smtClean="0">
                <a:latin typeface="+mn-lt"/>
              </a:rPr>
              <a:t>computa la cantidad de días en los que se produjeron temperaturas mayores a t en la región. </a:t>
            </a:r>
            <a:endParaRPr lang="es-ES" altLang="es-AR" sz="2800" dirty="0" smtClean="0">
              <a:latin typeface="+mn-lt"/>
            </a:endParaRPr>
          </a:p>
          <a:p>
            <a:pPr algn="l" eaLnBrk="1" hangingPunct="1">
              <a:spcBef>
                <a:spcPts val="1200"/>
              </a:spcBef>
            </a:pPr>
            <a:r>
              <a:rPr lang="es-ES" altLang="es-AR" sz="2800" dirty="0" err="1" smtClean="0">
                <a:latin typeface="Arial Unicode MS" pitchFamily="34" charset="-128"/>
              </a:rPr>
              <a:t>mayorPromedioRegion</a:t>
            </a:r>
            <a:r>
              <a:rPr lang="es-ES" altLang="es-AR" sz="2800" dirty="0" smtClean="0">
                <a:latin typeface="Arial Unicode MS" pitchFamily="34" charset="-128"/>
              </a:rPr>
              <a:t>():real </a:t>
            </a:r>
            <a:r>
              <a:rPr lang="it-IT" altLang="es-AR" sz="2800" dirty="0" smtClean="0">
                <a:latin typeface="+mn-lt"/>
              </a:rPr>
              <a:t>computa el promedio de cada estación y retorna el mayor. </a:t>
            </a:r>
            <a:endParaRPr lang="es-ES" altLang="es-AR" sz="2800" dirty="0" smtClean="0">
              <a:latin typeface="+mn-lt"/>
            </a:endParaRPr>
          </a:p>
          <a:p>
            <a:pPr algn="l" eaLnBrk="1" hangingPunct="1">
              <a:spcBef>
                <a:spcPts val="1200"/>
              </a:spcBef>
            </a:pPr>
            <a:r>
              <a:rPr lang="es-ES" altLang="es-AR" sz="2800" dirty="0" err="1" smtClean="0">
                <a:latin typeface="Arial Unicode MS" pitchFamily="34" charset="-128"/>
              </a:rPr>
              <a:t>mayorTempDia</a:t>
            </a:r>
            <a:r>
              <a:rPr lang="es-ES" altLang="es-AR" sz="2800" dirty="0" smtClean="0">
                <a:latin typeface="Arial Unicode MS" pitchFamily="34" charset="-128"/>
              </a:rPr>
              <a:t> (d : entero):real </a:t>
            </a:r>
            <a:r>
              <a:rPr lang="es-ES" altLang="es-AR" sz="2800" dirty="0" smtClean="0">
                <a:latin typeface="+mn-lt"/>
              </a:rPr>
              <a:t>computa el promedio del día d, considerando todas las estaciones</a:t>
            </a:r>
            <a:endParaRPr lang="es-ES" altLang="es-AR" sz="2800" dirty="0" smtClean="0">
              <a:latin typeface="Arial Unicode MS" pitchFamily="34" charset="-128"/>
            </a:endParaRPr>
          </a:p>
          <a:p>
            <a:pPr algn="l" eaLnBrk="1" hangingPunct="1">
              <a:spcBef>
                <a:spcPts val="1200"/>
              </a:spcBef>
            </a:pPr>
            <a:r>
              <a:rPr lang="es-AR" altLang="es-AR" sz="2800" dirty="0" err="1" smtClean="0">
                <a:latin typeface="Arial Unicode MS" pitchFamily="34" charset="-128"/>
              </a:rPr>
              <a:t>estacionesHeladas</a:t>
            </a:r>
            <a:r>
              <a:rPr lang="es-AR" altLang="es-AR" sz="2800" dirty="0" smtClean="0">
                <a:latin typeface="Arial Unicode MS" pitchFamily="34" charset="-128"/>
              </a:rPr>
              <a:t> () : entero </a:t>
            </a:r>
            <a:r>
              <a:rPr lang="es-AR" altLang="es-AR" sz="2800" dirty="0" smtClean="0">
                <a:latin typeface="+mn-lt"/>
              </a:rPr>
              <a:t>computa en cuántas estaciones se produjeron heladas.</a:t>
            </a:r>
            <a:endParaRPr lang="es-AR" altLang="es-AR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7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57200" y="1222375"/>
            <a:ext cx="7787208" cy="489364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class </a:t>
            </a:r>
            <a:r>
              <a:rPr lang="en-US" altLang="es-AR" b="1" dirty="0" err="1">
                <a:latin typeface="Courier New" pitchFamily="49" charset="0"/>
              </a:rPr>
              <a:t>TempMinRegion</a:t>
            </a:r>
            <a:r>
              <a:rPr lang="en-US" altLang="es-AR" b="1" dirty="0">
                <a:latin typeface="Courier New" pitchFamily="49" charset="0"/>
              </a:rPr>
              <a:t>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/*</a:t>
            </a:r>
            <a:r>
              <a:rPr lang="en-US" altLang="es-AR" b="1" dirty="0" err="1" smtClean="0">
                <a:latin typeface="Courier New" pitchFamily="49" charset="0"/>
              </a:rPr>
              <a:t>Cada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fila</a:t>
            </a:r>
            <a:r>
              <a:rPr lang="en-US" altLang="es-AR" b="1" dirty="0" smtClean="0">
                <a:latin typeface="Courier New" pitchFamily="49" charset="0"/>
              </a:rPr>
              <a:t> de la </a:t>
            </a:r>
            <a:r>
              <a:rPr lang="en-US" altLang="es-AR" b="1" dirty="0" err="1" smtClean="0">
                <a:latin typeface="Courier New" pitchFamily="49" charset="0"/>
              </a:rPr>
              <a:t>matriz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representa</a:t>
            </a:r>
            <a:r>
              <a:rPr lang="en-US" altLang="es-AR" b="1" dirty="0" smtClean="0">
                <a:latin typeface="Courier New" pitchFamily="49" charset="0"/>
              </a:rPr>
              <a:t> a </a:t>
            </a:r>
            <a:r>
              <a:rPr lang="en-US" altLang="es-AR" b="1" dirty="0" err="1" smtClean="0">
                <a:latin typeface="Courier New" pitchFamily="49" charset="0"/>
              </a:rPr>
              <a:t>una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estacion</a:t>
            </a:r>
            <a:r>
              <a:rPr lang="en-US" altLang="es-AR" b="1" dirty="0" smtClean="0">
                <a:latin typeface="Courier New" pitchFamily="49" charset="0"/>
              </a:rPr>
              <a:t> y </a:t>
            </a:r>
            <a:r>
              <a:rPr lang="en-US" altLang="es-AR" b="1" dirty="0" err="1" smtClean="0">
                <a:latin typeface="Courier New" pitchFamily="49" charset="0"/>
              </a:rPr>
              <a:t>cada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columna</a:t>
            </a:r>
            <a:r>
              <a:rPr lang="en-US" altLang="es-AR" b="1" dirty="0" smtClean="0">
                <a:latin typeface="Courier New" pitchFamily="49" charset="0"/>
              </a:rPr>
              <a:t> a un </a:t>
            </a:r>
            <a:r>
              <a:rPr lang="en-US" altLang="es-AR" b="1" dirty="0" err="1" smtClean="0">
                <a:latin typeface="Courier New" pitchFamily="49" charset="0"/>
              </a:rPr>
              <a:t>día</a:t>
            </a:r>
            <a:r>
              <a:rPr lang="en-US" altLang="es-AR" b="1" dirty="0" smtClean="0">
                <a:latin typeface="Courier New" pitchFamily="49" charset="0"/>
              </a:rPr>
              <a:t> del </a:t>
            </a:r>
            <a:r>
              <a:rPr lang="en-US" altLang="es-AR" b="1" dirty="0" err="1" smtClean="0">
                <a:latin typeface="Courier New" pitchFamily="49" charset="0"/>
              </a:rPr>
              <a:t>período</a:t>
            </a:r>
            <a:r>
              <a:rPr lang="en-US" altLang="es-AR" b="1" dirty="0" smtClean="0">
                <a:latin typeface="Courier New" pitchFamily="49" charset="0"/>
              </a:rPr>
              <a:t>*/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private </a:t>
            </a:r>
            <a:r>
              <a:rPr lang="en-US" altLang="es-AR" b="1" dirty="0">
                <a:latin typeface="Courier New" pitchFamily="49" charset="0"/>
              </a:rPr>
              <a:t>float [][] </a:t>
            </a:r>
            <a:r>
              <a:rPr lang="en-US" altLang="es-AR" b="1" dirty="0" err="1">
                <a:latin typeface="Courier New" pitchFamily="49" charset="0"/>
              </a:rPr>
              <a:t>tabla</a:t>
            </a:r>
            <a:r>
              <a:rPr lang="en-US" altLang="es-AR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public </a:t>
            </a:r>
            <a:r>
              <a:rPr lang="en-US" altLang="es-AR" b="1" dirty="0" err="1">
                <a:latin typeface="Courier New" pitchFamily="49" charset="0"/>
              </a:rPr>
              <a:t>TempMinRegion</a:t>
            </a:r>
            <a:r>
              <a:rPr lang="en-US" altLang="es-AR" b="1" dirty="0">
                <a:latin typeface="Courier New" pitchFamily="49" charset="0"/>
              </a:rPr>
              <a:t> (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nEst</a:t>
            </a:r>
            <a:r>
              <a:rPr lang="en-US" altLang="es-AR" b="1" dirty="0" smtClean="0">
                <a:latin typeface="Courier New" pitchFamily="49" charset="0"/>
              </a:rPr>
              <a:t>,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                      </a:t>
            </a:r>
            <a:r>
              <a:rPr lang="en-US" altLang="es-AR" b="1" dirty="0" err="1" smtClean="0">
                <a:latin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nDias</a:t>
            </a:r>
            <a:r>
              <a:rPr lang="en-US" altLang="es-AR" b="1" dirty="0">
                <a:latin typeface="Courier New" pitchFamily="49" charset="0"/>
              </a:rPr>
              <a:t>)	</a:t>
            </a:r>
            <a:r>
              <a:rPr lang="en-US" altLang="es-AR" b="1" dirty="0" smtClean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</a:t>
            </a:r>
            <a:r>
              <a:rPr lang="en-US" altLang="es-AR" b="1" dirty="0" smtClean="0">
                <a:solidFill>
                  <a:srgbClr val="92D050"/>
                </a:solidFill>
                <a:latin typeface="Courier New" pitchFamily="49" charset="0"/>
              </a:rPr>
              <a:t>//</a:t>
            </a:r>
            <a:r>
              <a:rPr lang="en-US" altLang="es-AR" b="1" dirty="0" err="1" smtClean="0">
                <a:solidFill>
                  <a:srgbClr val="92D050"/>
                </a:solidFill>
                <a:latin typeface="Courier New" pitchFamily="49" charset="0"/>
              </a:rPr>
              <a:t>Requiere</a:t>
            </a:r>
            <a:r>
              <a:rPr lang="en-US" altLang="es-AR" b="1" dirty="0" smtClean="0">
                <a:solidFill>
                  <a:srgbClr val="92D050"/>
                </a:solidFill>
                <a:latin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92D050"/>
                </a:solidFill>
                <a:latin typeface="Courier New" pitchFamily="49" charset="0"/>
              </a:rPr>
              <a:t>nEst</a:t>
            </a:r>
            <a:r>
              <a:rPr lang="en-US" altLang="es-AR" b="1" dirty="0" smtClean="0">
                <a:solidFill>
                  <a:srgbClr val="92D050"/>
                </a:solidFill>
                <a:latin typeface="Courier New" pitchFamily="49" charset="0"/>
              </a:rPr>
              <a:t>&gt;0 y </a:t>
            </a:r>
            <a:r>
              <a:rPr lang="en-US" altLang="es-AR" b="1" dirty="0" err="1" smtClean="0">
                <a:solidFill>
                  <a:srgbClr val="92D050"/>
                </a:solidFill>
                <a:latin typeface="Courier New" pitchFamily="49" charset="0"/>
              </a:rPr>
              <a:t>nDias</a:t>
            </a:r>
            <a:r>
              <a:rPr lang="en-US" altLang="es-AR" b="1" dirty="0" smtClean="0">
                <a:solidFill>
                  <a:srgbClr val="92D050"/>
                </a:solidFill>
                <a:latin typeface="Courier New" pitchFamily="49" charset="0"/>
              </a:rPr>
              <a:t> &gt;0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	</a:t>
            </a:r>
            <a:r>
              <a:rPr lang="en-US" altLang="es-AR" b="1" dirty="0" err="1" smtClean="0">
                <a:latin typeface="Courier New" pitchFamily="49" charset="0"/>
              </a:rPr>
              <a:t>tabla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>
                <a:latin typeface="Courier New" pitchFamily="49" charset="0"/>
              </a:rPr>
              <a:t>= new float[</a:t>
            </a:r>
            <a:r>
              <a:rPr lang="en-US" altLang="es-AR" b="1" dirty="0" err="1">
                <a:latin typeface="Courier New" pitchFamily="49" charset="0"/>
              </a:rPr>
              <a:t>nEst</a:t>
            </a:r>
            <a:r>
              <a:rPr lang="en-US" altLang="es-AR" b="1" dirty="0">
                <a:latin typeface="Courier New" pitchFamily="49" charset="0"/>
              </a:rPr>
              <a:t>][</a:t>
            </a:r>
            <a:r>
              <a:rPr lang="en-US" altLang="es-AR" b="1" dirty="0" err="1">
                <a:latin typeface="Courier New" pitchFamily="49" charset="0"/>
              </a:rPr>
              <a:t>nDias</a:t>
            </a:r>
            <a:r>
              <a:rPr lang="en-US" altLang="es-AR" b="1" dirty="0">
                <a:latin typeface="Courier New" pitchFamily="49" charset="0"/>
              </a:rPr>
              <a:t>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}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206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57200" y="1235075"/>
            <a:ext cx="7715200" cy="267765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cantEstaciones</a:t>
            </a:r>
            <a:r>
              <a:rPr lang="en-US" altLang="es-AR" b="1" dirty="0">
                <a:latin typeface="Courier New" pitchFamily="49" charset="0"/>
              </a:rPr>
              <a:t> () {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return </a:t>
            </a:r>
            <a:r>
              <a:rPr lang="en-US" altLang="es-AR" b="1" dirty="0" err="1">
                <a:latin typeface="Courier New" pitchFamily="49" charset="0"/>
              </a:rPr>
              <a:t>tabla.length</a:t>
            </a:r>
            <a:r>
              <a:rPr lang="en-US" altLang="es-AR" b="1" dirty="0">
                <a:latin typeface="Courier New" pitchFamily="49" charset="0"/>
              </a:rPr>
              <a:t> 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cantDias</a:t>
            </a:r>
            <a:r>
              <a:rPr lang="en-US" altLang="es-AR" b="1" dirty="0">
                <a:latin typeface="Courier New" pitchFamily="49" charset="0"/>
              </a:rPr>
              <a:t> () {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return </a:t>
            </a:r>
            <a:r>
              <a:rPr lang="en-US" altLang="es-AR" b="1" dirty="0" err="1">
                <a:latin typeface="Courier New" pitchFamily="49" charset="0"/>
              </a:rPr>
              <a:t>tabla</a:t>
            </a:r>
            <a:r>
              <a:rPr lang="en-US" altLang="es-AR" b="1" dirty="0">
                <a:latin typeface="Courier New" pitchFamily="49" charset="0"/>
              </a:rPr>
              <a:t>[0].length 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457200" y="3889375"/>
            <a:ext cx="7859216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En este problema todas las filas tienen la misma cantidad de columnas, de modo que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cantDias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s-ES" altLang="es-AR" sz="2800" dirty="0">
                <a:latin typeface="+mn-lt"/>
              </a:rPr>
              <a:t>no necesita recibir como parámetro un número que indique de qué fila se va a retornar la cantidad de columnas. </a:t>
            </a:r>
          </a:p>
        </p:txBody>
      </p:sp>
    </p:spTree>
    <p:extLst>
      <p:ext uri="{BB962C8B-B14F-4D97-AF65-F5344CB8AC3E}">
        <p14:creationId xmlns:p14="http://schemas.microsoft.com/office/powerpoint/2010/main" val="7132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548641" y="1051560"/>
            <a:ext cx="7695768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void </a:t>
            </a:r>
            <a:r>
              <a:rPr lang="en-US" altLang="es-AR" b="1" dirty="0" err="1">
                <a:latin typeface="Courier New" pitchFamily="49" charset="0"/>
              </a:rPr>
              <a:t>establecerTemp</a:t>
            </a:r>
            <a:r>
              <a:rPr lang="en-US" altLang="es-AR" b="1" dirty="0">
                <a:latin typeface="Courier New" pitchFamily="49" charset="0"/>
              </a:rPr>
              <a:t>(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e,int</a:t>
            </a:r>
            <a:r>
              <a:rPr lang="en-US" altLang="es-AR" b="1" dirty="0">
                <a:latin typeface="Courier New" pitchFamily="49" charset="0"/>
              </a:rPr>
              <a:t> d</a:t>
            </a:r>
            <a:r>
              <a:rPr lang="en-US" altLang="es-AR" b="1" dirty="0" smtClean="0">
                <a:latin typeface="Courier New" pitchFamily="49" charset="0"/>
              </a:rPr>
              <a:t>,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                        float </a:t>
            </a:r>
            <a:r>
              <a:rPr lang="en-US" altLang="es-AR" b="1" dirty="0">
                <a:latin typeface="Courier New" pitchFamily="49" charset="0"/>
              </a:rPr>
              <a:t>t</a:t>
            </a:r>
            <a:r>
              <a:rPr lang="en-US" altLang="es-AR" b="1" dirty="0" smtClean="0">
                <a:latin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/* Requiere 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 0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&lt;=e&lt;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cantEstaciones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()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y 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1&lt;=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d&lt;=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cantDias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() */</a:t>
            </a:r>
            <a:endParaRPr lang="en-US" altLang="es-AR" b="1" dirty="0" smtClean="0">
              <a:solidFill>
                <a:srgbClr val="92D05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</a:t>
            </a:r>
            <a:r>
              <a:rPr lang="en-US" altLang="es-AR" b="1" dirty="0" err="1">
                <a:latin typeface="Courier New" pitchFamily="49" charset="0"/>
              </a:rPr>
              <a:t>tabla</a:t>
            </a:r>
            <a:r>
              <a:rPr lang="en-US" altLang="es-AR" b="1" dirty="0">
                <a:latin typeface="Courier New" pitchFamily="49" charset="0"/>
              </a:rPr>
              <a:t> [e][</a:t>
            </a:r>
            <a:r>
              <a:rPr lang="en-US" altLang="es-AR" b="1" dirty="0" smtClean="0">
                <a:latin typeface="Courier New" pitchFamily="49" charset="0"/>
              </a:rPr>
              <a:t>d-1] </a:t>
            </a:r>
            <a:r>
              <a:rPr lang="en-US" altLang="es-AR" b="1" dirty="0">
                <a:latin typeface="Courier New" pitchFamily="49" charset="0"/>
              </a:rPr>
              <a:t>= t 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float </a:t>
            </a:r>
            <a:r>
              <a:rPr lang="en-US" altLang="es-AR" b="1" dirty="0" err="1" smtClean="0">
                <a:latin typeface="Courier New" pitchFamily="49" charset="0"/>
              </a:rPr>
              <a:t>obtenerTemp</a:t>
            </a:r>
            <a:r>
              <a:rPr lang="en-US" altLang="es-AR" b="1" dirty="0" smtClean="0">
                <a:latin typeface="Courier New" pitchFamily="49" charset="0"/>
              </a:rPr>
              <a:t>(</a:t>
            </a:r>
            <a:r>
              <a:rPr lang="en-US" altLang="es-AR" b="1" dirty="0" err="1" smtClean="0">
                <a:latin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e,int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>
                <a:latin typeface="Courier New" pitchFamily="49" charset="0"/>
              </a:rPr>
              <a:t>d</a:t>
            </a:r>
            <a:r>
              <a:rPr lang="en-US" altLang="es-AR" b="1" dirty="0" smtClean="0">
                <a:latin typeface="Courier New" pitchFamily="49" charset="0"/>
              </a:rPr>
              <a:t>){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/* Requiere  0&lt;=e&lt;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cantEstaciones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()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y 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1&lt;=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d&lt;=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cantDias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() */</a:t>
            </a:r>
            <a:endParaRPr lang="en-US" altLang="es-AR" b="1" dirty="0">
              <a:solidFill>
                <a:srgbClr val="92D05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</a:t>
            </a:r>
            <a:r>
              <a:rPr lang="en-US" altLang="es-AR" b="1" dirty="0">
                <a:latin typeface="Courier New" pitchFamily="49" charset="0"/>
              </a:rPr>
              <a:t>return </a:t>
            </a:r>
            <a:r>
              <a:rPr lang="en-US" altLang="es-AR" b="1" dirty="0" err="1">
                <a:latin typeface="Courier New" pitchFamily="49" charset="0"/>
              </a:rPr>
              <a:t>tabla</a:t>
            </a:r>
            <a:r>
              <a:rPr lang="en-US" altLang="es-AR" b="1" dirty="0">
                <a:latin typeface="Courier New" pitchFamily="49" charset="0"/>
              </a:rPr>
              <a:t>[e][</a:t>
            </a:r>
            <a:r>
              <a:rPr lang="en-US" altLang="es-AR" b="1" dirty="0" smtClean="0">
                <a:latin typeface="Courier New" pitchFamily="49" charset="0"/>
              </a:rPr>
              <a:t>d-1] </a:t>
            </a:r>
            <a:r>
              <a:rPr lang="en-US" altLang="es-AR" b="1" dirty="0">
                <a:latin typeface="Courier New" pitchFamily="49" charset="0"/>
              </a:rPr>
              <a:t>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}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7544" y="5373216"/>
            <a:ext cx="76357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Observemos que el primer día corresponde a subíndice 0 en el arreglo. </a:t>
            </a:r>
            <a:endParaRPr lang="es-ES" altLang="es-A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824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178040" y="585216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17920" y="585216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49240" y="585216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34840" y="585216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66160" y="585216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606040" y="585216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783080" y="585216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178040" y="534924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17920" y="534924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49240" y="534924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34840" y="534924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566160" y="534924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06040" y="534924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783080" y="534924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78040" y="484632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17920" y="484632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49240" y="484632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34840" y="484632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66160" y="484632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06040" y="484632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83080" y="484632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78040" y="434340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7920" y="434340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49240" y="434340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34840" y="434340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66160" y="434340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06040" y="434340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83080" y="4343400"/>
            <a:ext cx="731520" cy="411480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7496" name="Text Box 3"/>
          <p:cNvSpPr txBox="1">
            <a:spLocks noChangeArrowheads="1"/>
          </p:cNvSpPr>
          <p:nvPr/>
        </p:nvSpPr>
        <p:spPr bwMode="auto">
          <a:xfrm>
            <a:off x="502921" y="1221720"/>
            <a:ext cx="766948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contarMayores</a:t>
            </a:r>
            <a:endParaRPr lang="en-US" altLang="es-AR" sz="2000" b="1" dirty="0" smtClean="0">
              <a:solidFill>
                <a:srgbClr val="000000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000" b="1" dirty="0" smtClean="0">
              <a:solidFill>
                <a:srgbClr val="000000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Recorrer cada día en cada estación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   Incrementar un contador si la temperatura 	es mayor a una temperatura dada</a:t>
            </a:r>
            <a:endParaRPr lang="es-ES" altLang="es-AR" sz="2000" b="1" dirty="0">
              <a:solidFill>
                <a:srgbClr val="000000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</p:txBody>
      </p:sp>
      <p:sp>
        <p:nvSpPr>
          <p:cNvPr id="17497" name="Text Box 4"/>
          <p:cNvSpPr txBox="1">
            <a:spLocks noChangeArrowheads="1"/>
          </p:cNvSpPr>
          <p:nvPr/>
        </p:nvSpPr>
        <p:spPr bwMode="auto">
          <a:xfrm>
            <a:off x="822325" y="3848100"/>
            <a:ext cx="83216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dirty="0">
                <a:solidFill>
                  <a:srgbClr val="FF0000"/>
                </a:solidFill>
              </a:rPr>
              <a:t>	  0        1          2        3         4         5         6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dirty="0">
                <a:solidFill>
                  <a:srgbClr val="FF0000"/>
                </a:solidFill>
              </a:rPr>
              <a:t>0</a:t>
            </a:r>
            <a:r>
              <a:rPr lang="es-ES" altLang="es-AR" dirty="0"/>
              <a:t> </a:t>
            </a:r>
            <a:r>
              <a:rPr lang="es-ES" altLang="es-AR" dirty="0">
                <a:solidFill>
                  <a:srgbClr val="00B050"/>
                </a:solidFill>
              </a:rPr>
              <a:t>	</a:t>
            </a:r>
            <a:r>
              <a:rPr lang="es-ES" altLang="es-AR" dirty="0"/>
              <a:t>-4.0	5.0	11.0	8.0	8.0	4.0	-2.0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dirty="0">
                <a:solidFill>
                  <a:srgbClr val="FF0000"/>
                </a:solidFill>
              </a:rPr>
              <a:t>1</a:t>
            </a:r>
            <a:r>
              <a:rPr lang="es-ES" altLang="es-AR" dirty="0"/>
              <a:t>	0.0	0.0	1.0	5.0	0.0	5.0	0.0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dirty="0">
                <a:solidFill>
                  <a:srgbClr val="FF0000"/>
                </a:solidFill>
              </a:rPr>
              <a:t>2	</a:t>
            </a:r>
            <a:r>
              <a:rPr lang="es-ES" altLang="es-AR" dirty="0"/>
              <a:t> -2.0	0.0	5.0	-2.0	11.0	4.0	0.0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dirty="0">
                <a:solidFill>
                  <a:srgbClr val="FF0000"/>
                </a:solidFill>
              </a:rPr>
              <a:t>3</a:t>
            </a:r>
            <a:r>
              <a:rPr lang="es-ES" altLang="es-AR" dirty="0"/>
              <a:t> 	-3.0	-2.0	4.0	-1.0	5.0	8.0	11.0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3429000" y="3200400"/>
            <a:ext cx="6675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solidFill>
                  <a:srgbClr val="FF0000"/>
                </a:solidFill>
                <a:ea typeface="Batang" pitchFamily="18" charset="-127"/>
                <a:cs typeface="Arial" charset="0"/>
              </a:rPr>
              <a:t>Es un recorrido exhaustivo </a:t>
            </a:r>
          </a:p>
        </p:txBody>
      </p:sp>
    </p:spTree>
    <p:extLst>
      <p:ext uri="{BB962C8B-B14F-4D97-AF65-F5344CB8AC3E}">
        <p14:creationId xmlns:p14="http://schemas.microsoft.com/office/powerpoint/2010/main" val="3807423230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2921" y="1234495"/>
            <a:ext cx="759747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Algoritmo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contarMayores</a:t>
            </a:r>
            <a:endParaRPr lang="en-US" altLang="es-AR" sz="2000" b="1" dirty="0" smtClean="0">
              <a:solidFill>
                <a:srgbClr val="000000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DE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DS </a:t>
            </a:r>
            <a:r>
              <a:rPr lang="en-US" altLang="es-AR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contador</a:t>
            </a:r>
            <a:endParaRPr lang="en-US" altLang="es-AR" sz="2000" b="1" dirty="0" smtClean="0">
              <a:solidFill>
                <a:srgbClr val="0000FF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para cada </a:t>
            </a:r>
            <a:r>
              <a:rPr lang="es-ES" altLang="es-AR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estacion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para cada </a:t>
            </a:r>
            <a:r>
              <a:rPr lang="es-ES" altLang="es-AR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dia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d de la </a:t>
            </a:r>
            <a:r>
              <a:rPr lang="es-ES" altLang="es-AR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estacion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si la temperatura del día d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                  en la estación e es &gt; t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      incrementar contador</a:t>
            </a:r>
            <a:endParaRPr lang="es-ES" altLang="es-AR" sz="2000" b="1" dirty="0">
              <a:solidFill>
                <a:srgbClr val="000000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67544" y="4869160"/>
            <a:ext cx="76357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Es una versión refinada del algoritmo anterior donde se identifican claramente las estructuras de control. </a:t>
            </a:r>
            <a:endParaRPr lang="es-ES" altLang="es-A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77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457200" y="1146810"/>
            <a:ext cx="7931224" cy="3046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float </a:t>
            </a:r>
            <a:r>
              <a:rPr lang="en-US" altLang="es-AR" b="1" dirty="0" err="1" smtClean="0">
                <a:latin typeface="Courier New" pitchFamily="49" charset="0"/>
              </a:rPr>
              <a:t>contarMayores</a:t>
            </a:r>
            <a:r>
              <a:rPr lang="en-US" altLang="es-AR" b="1" dirty="0" smtClean="0">
                <a:latin typeface="Courier New" pitchFamily="49" charset="0"/>
              </a:rPr>
              <a:t> (float t) </a:t>
            </a:r>
            <a:r>
              <a:rPr lang="en-US" altLang="es-AR" b="1" dirty="0">
                <a:latin typeface="Courier New" pitchFamily="49" charset="0"/>
              </a:rPr>
              <a:t>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/* Requiere  0&lt;=e&lt;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cantEstaciones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() 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*/</a:t>
            </a:r>
            <a:endParaRPr lang="en-US" altLang="es-AR" b="1" dirty="0">
              <a:solidFill>
                <a:srgbClr val="92D05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 smtClean="0">
                <a:latin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</a:rPr>
              <a:t> cont = 0</a:t>
            </a:r>
            <a:r>
              <a:rPr lang="en-US" altLang="es-AR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for (</a:t>
            </a:r>
            <a:r>
              <a:rPr lang="en-US" altLang="es-AR" b="1" dirty="0" err="1" smtClean="0">
                <a:latin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est</a:t>
            </a:r>
            <a:r>
              <a:rPr lang="en-US" altLang="es-AR" b="1" dirty="0" smtClean="0">
                <a:latin typeface="Courier New" pitchFamily="49" charset="0"/>
              </a:rPr>
              <a:t>=0;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est</a:t>
            </a:r>
            <a:r>
              <a:rPr lang="en-US" altLang="es-AR" b="1" dirty="0" smtClean="0">
                <a:latin typeface="Courier New" pitchFamily="49" charset="0"/>
              </a:rPr>
              <a:t>&lt;</a:t>
            </a:r>
            <a:r>
              <a:rPr lang="en-US" altLang="es-AR" b="1" dirty="0" err="1" smtClean="0">
                <a:latin typeface="Courier New" pitchFamily="49" charset="0"/>
              </a:rPr>
              <a:t>cantEstaciones</a:t>
            </a:r>
            <a:r>
              <a:rPr lang="en-US" altLang="es-AR" b="1" dirty="0" smtClean="0">
                <a:latin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est</a:t>
            </a:r>
            <a:r>
              <a:rPr lang="en-US" altLang="es-AR" b="1" dirty="0" smtClean="0">
                <a:latin typeface="Courier New" pitchFamily="49" charset="0"/>
              </a:rPr>
              <a:t>++)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for </a:t>
            </a:r>
            <a:r>
              <a:rPr lang="en-US" altLang="es-AR" b="1" dirty="0">
                <a:latin typeface="Courier New" pitchFamily="49" charset="0"/>
              </a:rPr>
              <a:t>(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66FF"/>
                </a:solidFill>
                <a:latin typeface="Courier New" pitchFamily="49" charset="0"/>
              </a:rPr>
              <a:t>dia</a:t>
            </a:r>
            <a:r>
              <a:rPr lang="en-US" altLang="es-AR" b="1" dirty="0" smtClean="0">
                <a:latin typeface="Courier New" pitchFamily="49" charset="0"/>
              </a:rPr>
              <a:t>=0;</a:t>
            </a:r>
            <a:r>
              <a:rPr lang="en-US" altLang="es-AR" b="1" dirty="0" smtClean="0">
                <a:solidFill>
                  <a:srgbClr val="0066FF"/>
                </a:solidFill>
                <a:latin typeface="Courier New" pitchFamily="49" charset="0"/>
              </a:rPr>
              <a:t>dia</a:t>
            </a:r>
            <a:r>
              <a:rPr lang="en-US" altLang="es-AR" b="1" dirty="0" smtClean="0">
                <a:latin typeface="Courier New" pitchFamily="49" charset="0"/>
              </a:rPr>
              <a:t>&lt;</a:t>
            </a:r>
            <a:r>
              <a:rPr lang="en-US" altLang="es-AR" b="1" dirty="0" err="1" smtClean="0">
                <a:latin typeface="Courier New" pitchFamily="49" charset="0"/>
              </a:rPr>
              <a:t>cantDias</a:t>
            </a:r>
            <a:r>
              <a:rPr lang="en-US" altLang="es-AR" b="1" dirty="0" smtClean="0">
                <a:latin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0066FF"/>
                </a:solidFill>
                <a:latin typeface="Courier New" pitchFamily="49" charset="0"/>
              </a:rPr>
              <a:t>dia</a:t>
            </a:r>
            <a:r>
              <a:rPr lang="en-US" altLang="es-AR" b="1" dirty="0" smtClean="0">
                <a:latin typeface="Courier New" pitchFamily="49" charset="0"/>
              </a:rPr>
              <a:t>++)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  if (</a:t>
            </a:r>
            <a:r>
              <a:rPr lang="en-US" altLang="es-AR" b="1" dirty="0" err="1" smtClean="0">
                <a:latin typeface="Courier New" pitchFamily="49" charset="0"/>
              </a:rPr>
              <a:t>tabla</a:t>
            </a:r>
            <a:r>
              <a:rPr lang="en-US" altLang="es-AR" b="1" dirty="0" smtClean="0">
                <a:latin typeface="Courier New" pitchFamily="49" charset="0"/>
              </a:rPr>
              <a:t>[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est</a:t>
            </a:r>
            <a:r>
              <a:rPr lang="en-US" altLang="es-AR" b="1" dirty="0" smtClean="0">
                <a:latin typeface="Courier New" pitchFamily="49" charset="0"/>
              </a:rPr>
              <a:t>][</a:t>
            </a:r>
            <a:r>
              <a:rPr lang="en-US" altLang="es-AR" b="1" dirty="0" err="1" smtClean="0">
                <a:solidFill>
                  <a:srgbClr val="0066FF"/>
                </a:solidFill>
                <a:latin typeface="Courier New" pitchFamily="49" charset="0"/>
              </a:rPr>
              <a:t>dia</a:t>
            </a:r>
            <a:r>
              <a:rPr lang="en-US" altLang="es-AR" b="1" dirty="0" smtClean="0">
                <a:latin typeface="Courier New" pitchFamily="49" charset="0"/>
              </a:rPr>
              <a:t>]&gt; t) cont++; 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return cont;   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552" y="5517232"/>
            <a:ext cx="76357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Observemos que recorremos el arreglo desde la fila 0, columna 0. </a:t>
            </a:r>
            <a:endParaRPr lang="es-ES" altLang="es-AR" sz="2800" dirty="0"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7544" y="4365104"/>
            <a:ext cx="7680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>
                <a:latin typeface="+mn-lt"/>
                <a:ea typeface="Batang" pitchFamily="18" charset="-127"/>
                <a:cs typeface="Arial" charset="0"/>
              </a:rPr>
              <a:t>Un recorrido exhaustivo por </a:t>
            </a:r>
            <a:r>
              <a:rPr lang="es-ES" altLang="es-AR" sz="2800" dirty="0" smtClean="0">
                <a:latin typeface="+mn-lt"/>
                <a:ea typeface="Batang" pitchFamily="18" charset="-127"/>
                <a:cs typeface="Arial" charset="0"/>
              </a:rPr>
              <a:t>estación </a:t>
            </a:r>
            <a:r>
              <a:rPr lang="es-ES" altLang="es-AR" sz="2800" dirty="0">
                <a:latin typeface="+mn-lt"/>
                <a:ea typeface="Batang" pitchFamily="18" charset="-127"/>
                <a:cs typeface="Arial" charset="0"/>
              </a:rPr>
              <a:t>y luego por </a:t>
            </a:r>
            <a:r>
              <a:rPr lang="es-ES" altLang="es-AR" sz="2800" dirty="0" smtClean="0">
                <a:latin typeface="+mn-lt"/>
                <a:ea typeface="Batang" pitchFamily="18" charset="-127"/>
                <a:cs typeface="Arial" charset="0"/>
              </a:rPr>
              <a:t>día puede </a:t>
            </a:r>
            <a:r>
              <a:rPr lang="es-ES" altLang="es-AR" sz="2800" dirty="0">
                <a:latin typeface="+mn-lt"/>
                <a:ea typeface="Batang" pitchFamily="18" charset="-127"/>
                <a:cs typeface="Arial" charset="0"/>
              </a:rPr>
              <a:t>implementarse con dos bucles </a:t>
            </a:r>
            <a:r>
              <a:rPr lang="es-ES" altLang="es-AR" sz="2800" dirty="0" smtClean="0">
                <a:latin typeface="+mn-lt"/>
                <a:ea typeface="Batang" pitchFamily="18" charset="-127"/>
                <a:cs typeface="Arial" charset="0"/>
              </a:rPr>
              <a:t>anidados</a:t>
            </a:r>
            <a:r>
              <a:rPr lang="es-ES" altLang="es-AR" sz="2800" dirty="0">
                <a:latin typeface="+mn-lt"/>
                <a:ea typeface="Batang" pitchFamily="18" charset="-127"/>
                <a:cs typeface="Arial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56407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470535" y="1235074"/>
            <a:ext cx="798989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 smtClean="0">
                <a:latin typeface="Courier New" pitchFamily="49" charset="0"/>
              </a:rPr>
              <a:t>Algoritmo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mayorPromedioRegion</a:t>
            </a:r>
            <a:endParaRPr lang="en-US" altLang="es-AR" b="1" dirty="0" smtClean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 smtClean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 smtClean="0">
                <a:latin typeface="Courier New" pitchFamily="49" charset="0"/>
              </a:rPr>
              <a:t>Considerar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que</a:t>
            </a:r>
            <a:r>
              <a:rPr lang="en-US" altLang="es-AR" b="1" dirty="0" smtClean="0">
                <a:latin typeface="Courier New" pitchFamily="49" charset="0"/>
              </a:rPr>
              <a:t> el </a:t>
            </a:r>
            <a:r>
              <a:rPr lang="en-US" altLang="es-AR" b="1" dirty="0" err="1" smtClean="0">
                <a:latin typeface="Courier New" pitchFamily="49" charset="0"/>
              </a:rPr>
              <a:t>promedio</a:t>
            </a:r>
            <a:r>
              <a:rPr lang="en-US" altLang="es-AR" b="1" dirty="0" smtClean="0">
                <a:latin typeface="Courier New" pitchFamily="49" charset="0"/>
              </a:rPr>
              <a:t> de la </a:t>
            </a:r>
            <a:r>
              <a:rPr lang="en-US" altLang="es-AR" b="1" dirty="0" err="1" smtClean="0">
                <a:latin typeface="Courier New" pitchFamily="49" charset="0"/>
              </a:rPr>
              <a:t>primera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estación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es</a:t>
            </a:r>
            <a:r>
              <a:rPr lang="en-US" altLang="es-AR" b="1" dirty="0" smtClean="0">
                <a:latin typeface="Courier New" pitchFamily="49" charset="0"/>
              </a:rPr>
              <a:t> el mayor.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 smtClean="0">
                <a:latin typeface="Courier New" pitchFamily="49" charset="0"/>
              </a:rPr>
              <a:t>Calcular</a:t>
            </a:r>
            <a:r>
              <a:rPr lang="en-US" altLang="es-AR" b="1" dirty="0" smtClean="0">
                <a:latin typeface="Courier New" pitchFamily="49" charset="0"/>
              </a:rPr>
              <a:t> el </a:t>
            </a:r>
            <a:r>
              <a:rPr lang="en-US" altLang="es-AR" b="1" dirty="0" err="1" smtClean="0">
                <a:latin typeface="Courier New" pitchFamily="49" charset="0"/>
              </a:rPr>
              <a:t>promedio</a:t>
            </a:r>
            <a:r>
              <a:rPr lang="en-US" altLang="es-AR" b="1" dirty="0" smtClean="0">
                <a:latin typeface="Courier New" pitchFamily="49" charset="0"/>
              </a:rPr>
              <a:t> de </a:t>
            </a:r>
            <a:r>
              <a:rPr lang="en-US" altLang="es-AR" b="1" dirty="0" err="1" smtClean="0">
                <a:latin typeface="Courier New" pitchFamily="49" charset="0"/>
              </a:rPr>
              <a:t>cada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estación</a:t>
            </a:r>
            <a:r>
              <a:rPr lang="en-US" altLang="es-AR" b="1" dirty="0" smtClean="0">
                <a:latin typeface="Courier New" pitchFamily="49" charset="0"/>
              </a:rPr>
              <a:t>, a </a:t>
            </a:r>
            <a:r>
              <a:rPr lang="en-US" altLang="es-AR" b="1" dirty="0" err="1" smtClean="0">
                <a:latin typeface="Courier New" pitchFamily="49" charset="0"/>
              </a:rPr>
              <a:t>partir</a:t>
            </a:r>
            <a:r>
              <a:rPr lang="en-US" altLang="es-AR" b="1" dirty="0" smtClean="0">
                <a:latin typeface="Courier New" pitchFamily="49" charset="0"/>
              </a:rPr>
              <a:t> de la </a:t>
            </a:r>
            <a:r>
              <a:rPr lang="en-US" altLang="es-AR" b="1" dirty="0" err="1" smtClean="0">
                <a:latin typeface="Courier New" pitchFamily="49" charset="0"/>
              </a:rPr>
              <a:t>segunda</a:t>
            </a:r>
            <a:r>
              <a:rPr lang="en-US" altLang="es-AR" b="1" dirty="0" smtClean="0">
                <a:latin typeface="Courier New" pitchFamily="49" charset="0"/>
              </a:rPr>
              <a:t>, y </a:t>
            </a:r>
            <a:r>
              <a:rPr lang="en-US" altLang="es-AR" b="1" dirty="0" err="1" smtClean="0">
                <a:latin typeface="Courier New" pitchFamily="49" charset="0"/>
              </a:rPr>
              <a:t>compararlo</a:t>
            </a:r>
            <a:r>
              <a:rPr lang="en-US" altLang="es-AR" b="1" dirty="0" smtClean="0">
                <a:latin typeface="Courier New" pitchFamily="49" charset="0"/>
              </a:rPr>
              <a:t> con el mayor </a:t>
            </a:r>
            <a:r>
              <a:rPr lang="en-US" altLang="es-AR" b="1" dirty="0" err="1" smtClean="0">
                <a:latin typeface="Courier New" pitchFamily="49" charset="0"/>
              </a:rPr>
              <a:t>promedio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calculado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hasta</a:t>
            </a:r>
            <a:r>
              <a:rPr lang="en-US" altLang="es-AR" b="1" dirty="0" smtClean="0">
                <a:latin typeface="Courier New" pitchFamily="49" charset="0"/>
              </a:rPr>
              <a:t> el </a:t>
            </a:r>
            <a:r>
              <a:rPr lang="en-US" altLang="es-AR" b="1" dirty="0" err="1" smtClean="0">
                <a:latin typeface="Courier New" pitchFamily="49" charset="0"/>
              </a:rPr>
              <a:t>momento</a:t>
            </a:r>
            <a:r>
              <a:rPr lang="en-US" altLang="es-AR" b="1" dirty="0" smtClean="0">
                <a:latin typeface="Courier New" pitchFamily="49" charset="0"/>
              </a:rPr>
              <a:t>.</a:t>
            </a:r>
            <a:endParaRPr lang="en-US" altLang="es-A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470535" y="1235074"/>
            <a:ext cx="798989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 smtClean="0">
                <a:latin typeface="Courier New" pitchFamily="49" charset="0"/>
              </a:rPr>
              <a:t>Algoritmo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mayorPromedioRegion</a:t>
            </a:r>
            <a:endParaRPr lang="en-US" altLang="es-AR" b="1" dirty="0" smtClean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DS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mayor ← </a:t>
            </a:r>
            <a:r>
              <a:rPr lang="en-US" altLang="es-AR" b="1" dirty="0" err="1" smtClean="0">
                <a:latin typeface="Courier New" pitchFamily="49" charset="0"/>
              </a:rPr>
              <a:t>promedio</a:t>
            </a:r>
            <a:r>
              <a:rPr lang="en-US" altLang="es-AR" b="1" dirty="0" smtClean="0">
                <a:latin typeface="Courier New" pitchFamily="49" charset="0"/>
              </a:rPr>
              <a:t> de la </a:t>
            </a:r>
            <a:r>
              <a:rPr lang="en-US" altLang="es-AR" b="1" dirty="0" err="1" smtClean="0">
                <a:latin typeface="Courier New" pitchFamily="49" charset="0"/>
              </a:rPr>
              <a:t>primera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estación</a:t>
            </a:r>
            <a:endParaRPr lang="en-US" altLang="es-AR" b="1" dirty="0" smtClean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para cada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estacion</a:t>
            </a:r>
            <a:r>
              <a:rPr lang="es-ES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e 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a partir de la segunda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calcular el promedio de la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estacion</a:t>
            </a:r>
            <a:r>
              <a:rPr lang="es-ES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si promedio de la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estacion</a:t>
            </a:r>
            <a:r>
              <a:rPr lang="es-ES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e &gt; mayor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  </a:t>
            </a:r>
            <a:r>
              <a:rPr lang="en-US" altLang="es-AR" b="1" dirty="0" smtClean="0">
                <a:latin typeface="Courier New" pitchFamily="49" charset="0"/>
              </a:rPr>
              <a:t>mayor ← </a:t>
            </a:r>
            <a:r>
              <a:rPr lang="en-US" altLang="es-AR" b="1" dirty="0" err="1" smtClean="0">
                <a:latin typeface="Courier New" pitchFamily="49" charset="0"/>
              </a:rPr>
              <a:t>promedio</a:t>
            </a:r>
            <a:r>
              <a:rPr lang="en-US" altLang="es-AR" b="1" dirty="0" smtClean="0">
                <a:latin typeface="Courier New" pitchFamily="49" charset="0"/>
              </a:rPr>
              <a:t> de la </a:t>
            </a:r>
            <a:r>
              <a:rPr lang="en-US" altLang="es-AR" b="1" dirty="0" err="1" smtClean="0">
                <a:latin typeface="Courier New" pitchFamily="49" charset="0"/>
              </a:rPr>
              <a:t>estación</a:t>
            </a:r>
            <a:r>
              <a:rPr lang="en-US" altLang="es-AR" b="1" dirty="0" smtClean="0">
                <a:latin typeface="Courier New" pitchFamily="49" charset="0"/>
              </a:rPr>
              <a:t> 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solidFill>
                <a:srgbClr val="000000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470535" y="1235074"/>
            <a:ext cx="7701865" cy="38164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latin typeface="Courier New" pitchFamily="49" charset="0"/>
              </a:rPr>
              <a:t>public float </a:t>
            </a:r>
            <a:r>
              <a:rPr lang="en-US" altLang="es-AR" sz="2200" b="1" dirty="0" err="1" smtClean="0">
                <a:latin typeface="Courier New" pitchFamily="49" charset="0"/>
              </a:rPr>
              <a:t>mayorPromedioRegion</a:t>
            </a: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() 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  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float </a:t>
            </a:r>
            <a:r>
              <a:rPr lang="en-US" altLang="es-AR" sz="2200" b="1" dirty="0" err="1" smtClean="0">
                <a:latin typeface="Courier New" pitchFamily="49" charset="0"/>
              </a:rPr>
              <a:t>pEst</a:t>
            </a:r>
            <a:r>
              <a:rPr lang="en-US" altLang="es-AR" sz="2200" b="1" dirty="0" smtClean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float mayor = </a:t>
            </a:r>
            <a:r>
              <a:rPr lang="en-US" altLang="es-AR" sz="2200" b="1" dirty="0" err="1" smtClean="0">
                <a:latin typeface="Courier New" pitchFamily="49" charset="0"/>
              </a:rPr>
              <a:t>promedioTempMin</a:t>
            </a:r>
            <a:r>
              <a:rPr lang="en-US" altLang="es-AR" sz="2200" b="1" dirty="0" smtClean="0">
                <a:latin typeface="Courier New" pitchFamily="49" charset="0"/>
              </a:rPr>
              <a:t>(0);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for (</a:t>
            </a:r>
            <a:r>
              <a:rPr lang="en-US" altLang="es-AR" sz="2200" b="1" dirty="0" err="1">
                <a:latin typeface="Courier New" pitchFamily="49" charset="0"/>
              </a:rPr>
              <a:t>int</a:t>
            </a:r>
            <a:r>
              <a:rPr lang="en-US" altLang="es-AR" sz="2200" b="1" dirty="0">
                <a:latin typeface="Courier New" pitchFamily="49" charset="0"/>
              </a:rPr>
              <a:t> </a:t>
            </a:r>
            <a:r>
              <a:rPr lang="en-US" altLang="es-AR" sz="2200" b="1" dirty="0" err="1" smtClean="0">
                <a:latin typeface="Courier New" pitchFamily="49" charset="0"/>
              </a:rPr>
              <a:t>est</a:t>
            </a:r>
            <a:r>
              <a:rPr lang="en-US" altLang="es-AR" sz="2200" b="1" dirty="0" smtClean="0">
                <a:latin typeface="Courier New" pitchFamily="49" charset="0"/>
              </a:rPr>
              <a:t>=1;est&lt;</a:t>
            </a:r>
            <a:r>
              <a:rPr lang="en-US" altLang="es-AR" sz="2200" b="1" dirty="0" err="1" smtClean="0">
                <a:latin typeface="Courier New" pitchFamily="49" charset="0"/>
              </a:rPr>
              <a:t>cantEstaciones</a:t>
            </a:r>
            <a:r>
              <a:rPr lang="en-US" altLang="es-AR" sz="2200" b="1" dirty="0" smtClean="0">
                <a:latin typeface="Courier New" pitchFamily="49" charset="0"/>
              </a:rPr>
              <a:t>();</a:t>
            </a:r>
            <a:r>
              <a:rPr lang="en-US" altLang="es-AR" sz="2200" b="1" dirty="0" err="1" smtClean="0">
                <a:latin typeface="Courier New" pitchFamily="49" charset="0"/>
              </a:rPr>
              <a:t>est</a:t>
            </a:r>
            <a:r>
              <a:rPr lang="en-US" altLang="es-AR" sz="2200" b="1" dirty="0" smtClean="0">
                <a:latin typeface="Courier New" pitchFamily="49" charset="0"/>
              </a:rPr>
              <a:t>++){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  </a:t>
            </a:r>
            <a:r>
              <a:rPr lang="en-US" altLang="es-AR" sz="2200" b="1" dirty="0" err="1" smtClean="0">
                <a:latin typeface="Courier New" pitchFamily="49" charset="0"/>
              </a:rPr>
              <a:t>pEst</a:t>
            </a:r>
            <a:r>
              <a:rPr lang="en-US" altLang="es-AR" sz="2200" b="1" dirty="0" smtClean="0">
                <a:latin typeface="Courier New" pitchFamily="49" charset="0"/>
              </a:rPr>
              <a:t> = </a:t>
            </a:r>
            <a:r>
              <a:rPr lang="en-US" altLang="es-AR" sz="2200" b="1" dirty="0" err="1" smtClean="0">
                <a:latin typeface="Courier New" pitchFamily="49" charset="0"/>
              </a:rPr>
              <a:t>promedioTempMin</a:t>
            </a:r>
            <a:r>
              <a:rPr lang="en-US" altLang="es-AR" sz="2200" b="1" dirty="0" smtClean="0">
                <a:latin typeface="Courier New" pitchFamily="49" charset="0"/>
              </a:rPr>
              <a:t>(</a:t>
            </a:r>
            <a:r>
              <a:rPr lang="en-US" altLang="es-AR" sz="2200" b="1" dirty="0" err="1" smtClean="0">
                <a:latin typeface="Courier New" pitchFamily="49" charset="0"/>
              </a:rPr>
              <a:t>est</a:t>
            </a:r>
            <a:r>
              <a:rPr lang="en-US" altLang="es-AR" sz="2200" b="1" dirty="0" smtClean="0">
                <a:latin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  if (</a:t>
            </a:r>
            <a:r>
              <a:rPr lang="en-US" altLang="es-AR" sz="2200" b="1" dirty="0" err="1" smtClean="0">
                <a:latin typeface="Courier New" pitchFamily="49" charset="0"/>
              </a:rPr>
              <a:t>pEst</a:t>
            </a:r>
            <a:r>
              <a:rPr lang="en-US" altLang="es-AR" sz="2200" b="1" dirty="0" smtClean="0">
                <a:latin typeface="Courier New" pitchFamily="49" charset="0"/>
              </a:rPr>
              <a:t>&gt;mayor)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    mayor = </a:t>
            </a:r>
            <a:r>
              <a:rPr lang="en-US" altLang="es-AR" sz="2200" b="1" dirty="0" err="1" smtClean="0">
                <a:latin typeface="Courier New" pitchFamily="49" charset="0"/>
              </a:rPr>
              <a:t>pEst</a:t>
            </a:r>
            <a:r>
              <a:rPr lang="en-US" altLang="es-AR" sz="2200" b="1" dirty="0" smtClean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}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return </a:t>
            </a:r>
            <a:r>
              <a:rPr lang="en-US" altLang="es-AR" sz="2200" b="1" dirty="0" smtClean="0">
                <a:latin typeface="Courier New" pitchFamily="49" charset="0"/>
              </a:rPr>
              <a:t>mayor;   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9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Text Box 3"/>
          <p:cNvSpPr txBox="1">
            <a:spLocks noChangeArrowheads="1"/>
          </p:cNvSpPr>
          <p:nvPr/>
        </p:nvSpPr>
        <p:spPr bwMode="auto">
          <a:xfrm>
            <a:off x="503238" y="1894180"/>
            <a:ext cx="800068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s-AR" b="1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Suficiencia</a:t>
            </a:r>
            <a:r>
              <a:rPr lang="en-US" altLang="es-AR" b="1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b="1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Inglés</a:t>
            </a:r>
            <a:endParaRPr lang="en-US" altLang="es-AR" b="1" dirty="0" smtClean="0">
              <a:solidFill>
                <a:srgbClr val="000000"/>
              </a:solidFill>
              <a:ea typeface="Batang" pitchFamily="18" charset="-127"/>
              <a:cs typeface="Courier New" pitchFamily="49" charset="0"/>
            </a:endParaRP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s-AR" dirty="0" err="1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quivalencia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con 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s-AR" b="1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Curso</a:t>
            </a:r>
            <a:r>
              <a:rPr lang="en-US" altLang="es-AR" b="1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b="1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Lectura</a:t>
            </a:r>
            <a:r>
              <a:rPr lang="en-US" altLang="es-AR" b="1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Comprensiva</a:t>
            </a:r>
            <a:r>
              <a:rPr lang="en-US" altLang="es-AR" b="1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b="1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Inglés</a:t>
            </a:r>
            <a:endParaRPr lang="en-US" altLang="es-AR" b="1" dirty="0" smtClean="0">
              <a:solidFill>
                <a:srgbClr val="000000"/>
              </a:solidFill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50000"/>
              </a:spcBef>
              <a:buNone/>
            </a:pPr>
            <a:endParaRPr lang="en-US" altLang="es-AR" dirty="0">
              <a:solidFill>
                <a:srgbClr val="000000"/>
              </a:solidFill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50000"/>
              </a:spcBef>
              <a:buNone/>
            </a:pP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Averiguar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diciembre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las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fechas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de los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exámenes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diagnóstico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que se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toman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febrero</a:t>
            </a:r>
            <a:r>
              <a:rPr lang="en-US" altLang="es-AR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y 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las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fechas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inscripción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los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cursos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endParaRPr lang="en-US" altLang="es-AR" dirty="0">
              <a:solidFill>
                <a:srgbClr val="000000"/>
              </a:solidFill>
              <a:ea typeface="Batang" pitchFamily="18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470535" y="1235074"/>
            <a:ext cx="7701865" cy="3046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private</a:t>
            </a:r>
            <a:r>
              <a:rPr lang="en-US" altLang="es-AR" b="1" dirty="0" smtClean="0">
                <a:latin typeface="Courier New" pitchFamily="49" charset="0"/>
              </a:rPr>
              <a:t> float </a:t>
            </a:r>
            <a:r>
              <a:rPr lang="en-US" altLang="es-AR" b="1" dirty="0" err="1" smtClean="0">
                <a:latin typeface="Courier New" pitchFamily="49" charset="0"/>
              </a:rPr>
              <a:t>promedioTempMin</a:t>
            </a:r>
            <a:r>
              <a:rPr lang="en-US" altLang="es-AR" b="1" dirty="0" smtClean="0">
                <a:latin typeface="Courier New" pitchFamily="49" charset="0"/>
              </a:rPr>
              <a:t>(</a:t>
            </a:r>
            <a:r>
              <a:rPr lang="en-US" altLang="es-AR" b="1" dirty="0" err="1" smtClean="0">
                <a:latin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en-US" altLang="es-AR" b="1" dirty="0" smtClean="0">
                <a:latin typeface="Courier New" pitchFamily="49" charset="0"/>
              </a:rPr>
              <a:t>) </a:t>
            </a:r>
            <a:r>
              <a:rPr lang="en-US" altLang="es-AR" b="1" dirty="0">
                <a:latin typeface="Courier New" pitchFamily="49" charset="0"/>
              </a:rPr>
              <a:t>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 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 float </a:t>
            </a:r>
            <a:r>
              <a:rPr lang="en-US" altLang="es-AR" b="1" dirty="0" err="1" smtClean="0">
                <a:latin typeface="Courier New" pitchFamily="49" charset="0"/>
              </a:rPr>
              <a:t>suma</a:t>
            </a:r>
            <a:r>
              <a:rPr lang="en-US" altLang="es-AR" b="1" dirty="0" smtClean="0">
                <a:latin typeface="Courier New" pitchFamily="49" charset="0"/>
              </a:rPr>
              <a:t> = 0;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 for (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dia</a:t>
            </a:r>
            <a:r>
              <a:rPr lang="en-US" altLang="es-AR" b="1" dirty="0" smtClean="0">
                <a:latin typeface="Courier New" pitchFamily="49" charset="0"/>
              </a:rPr>
              <a:t>=0;dia&lt;</a:t>
            </a:r>
            <a:r>
              <a:rPr lang="en-US" altLang="es-AR" b="1" dirty="0" err="1" smtClean="0">
                <a:latin typeface="Courier New" pitchFamily="49" charset="0"/>
              </a:rPr>
              <a:t>cantDias</a:t>
            </a:r>
            <a:r>
              <a:rPr lang="en-US" altLang="es-AR" b="1" dirty="0" smtClean="0">
                <a:latin typeface="Courier New" pitchFamily="49" charset="0"/>
              </a:rPr>
              <a:t>();</a:t>
            </a:r>
            <a:r>
              <a:rPr lang="en-US" altLang="es-AR" b="1" dirty="0" err="1" smtClean="0">
                <a:latin typeface="Courier New" pitchFamily="49" charset="0"/>
              </a:rPr>
              <a:t>dia</a:t>
            </a:r>
            <a:r>
              <a:rPr lang="en-US" altLang="es-AR" b="1" dirty="0" smtClean="0">
                <a:latin typeface="Courier New" pitchFamily="49" charset="0"/>
              </a:rPr>
              <a:t>++)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   </a:t>
            </a:r>
            <a:r>
              <a:rPr lang="en-US" altLang="es-AR" b="1" dirty="0" err="1" smtClean="0">
                <a:latin typeface="Courier New" pitchFamily="49" charset="0"/>
              </a:rPr>
              <a:t>suma</a:t>
            </a:r>
            <a:r>
              <a:rPr lang="en-US" altLang="es-AR" b="1" dirty="0" smtClean="0">
                <a:latin typeface="Courier New" pitchFamily="49" charset="0"/>
              </a:rPr>
              <a:t> = </a:t>
            </a:r>
            <a:r>
              <a:rPr lang="en-US" altLang="es-AR" b="1" dirty="0" err="1" smtClean="0">
                <a:latin typeface="Courier New" pitchFamily="49" charset="0"/>
              </a:rPr>
              <a:t>suma</a:t>
            </a:r>
            <a:r>
              <a:rPr lang="en-US" altLang="es-AR" b="1" dirty="0" smtClean="0">
                <a:latin typeface="Courier New" pitchFamily="49" charset="0"/>
              </a:rPr>
              <a:t> + </a:t>
            </a:r>
            <a:r>
              <a:rPr lang="es-AR" altLang="es-AR" b="1" dirty="0" smtClean="0">
                <a:latin typeface="Courier New" pitchFamily="49" charset="0"/>
              </a:rPr>
              <a:t>tabla </a:t>
            </a:r>
            <a:r>
              <a:rPr lang="en-US" altLang="es-AR" b="1" dirty="0" smtClean="0">
                <a:latin typeface="Courier New" pitchFamily="49" charset="0"/>
              </a:rPr>
              <a:t>[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en-US" altLang="es-AR" b="1" dirty="0" smtClean="0">
                <a:latin typeface="Courier New" pitchFamily="49" charset="0"/>
              </a:rPr>
              <a:t>][</a:t>
            </a:r>
            <a:r>
              <a:rPr lang="en-US" altLang="es-AR" b="1" dirty="0" err="1" smtClean="0">
                <a:solidFill>
                  <a:srgbClr val="0066FF"/>
                </a:solidFill>
                <a:latin typeface="Courier New" pitchFamily="49" charset="0"/>
              </a:rPr>
              <a:t>dia</a:t>
            </a:r>
            <a:r>
              <a:rPr lang="en-US" altLang="es-AR" b="1" dirty="0" smtClean="0">
                <a:latin typeface="Courier New" pitchFamily="49" charset="0"/>
              </a:rPr>
              <a:t>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 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 return </a:t>
            </a:r>
            <a:r>
              <a:rPr lang="en-US" altLang="es-AR" b="1" dirty="0" err="1" smtClean="0">
                <a:latin typeface="Courier New" pitchFamily="49" charset="0"/>
              </a:rPr>
              <a:t>suma</a:t>
            </a:r>
            <a:r>
              <a:rPr lang="en-US" altLang="es-AR" b="1" dirty="0" smtClean="0">
                <a:latin typeface="Courier New" pitchFamily="49" charset="0"/>
              </a:rPr>
              <a:t>/</a:t>
            </a:r>
            <a:r>
              <a:rPr lang="en-US" altLang="es-AR" b="1" dirty="0" err="1" smtClean="0">
                <a:latin typeface="Courier New" pitchFamily="49" charset="0"/>
              </a:rPr>
              <a:t>cantDias</a:t>
            </a:r>
            <a:r>
              <a:rPr lang="en-US" altLang="es-AR" b="1" dirty="0" smtClean="0">
                <a:latin typeface="Courier New" pitchFamily="49" charset="0"/>
              </a:rPr>
              <a:t>();   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9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94360" y="1235075"/>
            <a:ext cx="7506032" cy="280076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float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mayorTempDia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{  </a:t>
            </a:r>
          </a:p>
          <a:p>
            <a:pPr>
              <a:defRPr/>
            </a:pPr>
            <a:r>
              <a:rPr lang="es-AR" sz="2200" b="1" dirty="0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//Requiere </a:t>
            </a:r>
            <a:r>
              <a:rPr lang="es-AR" sz="2200" b="1" dirty="0" smtClean="0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1&lt;=</a:t>
            </a:r>
            <a:r>
              <a:rPr lang="es-AR" sz="22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</a:t>
            </a:r>
            <a:r>
              <a:rPr lang="es-AR" sz="2200" b="1" dirty="0" smtClean="0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&lt;=</a:t>
            </a:r>
            <a:r>
              <a:rPr lang="es-AR" sz="2200" b="1" dirty="0" err="1" smtClean="0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cantDias</a:t>
            </a:r>
            <a:r>
              <a:rPr lang="es-AR" sz="2200" b="1" dirty="0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</a:t>
            </a:r>
            <a:endParaRPr lang="en-US" sz="2200" b="1" dirty="0">
              <a:solidFill>
                <a:srgbClr val="92D05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float mayor =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tabla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[0][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d-1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];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=1;est&lt;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cantEstaciones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++)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if (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tabla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][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d-1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 &gt; mayor) 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mayor =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tabla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][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d-1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 ; 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return mayor;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4365104"/>
            <a:ext cx="76803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>
                <a:latin typeface="+mn-lt"/>
                <a:ea typeface="Batang" pitchFamily="18" charset="-127"/>
                <a:cs typeface="Arial" charset="0"/>
              </a:rPr>
              <a:t>Recorre </a:t>
            </a:r>
            <a:r>
              <a:rPr lang="es-ES" altLang="es-AR" sz="2800" dirty="0" smtClean="0">
                <a:latin typeface="+mn-lt"/>
                <a:ea typeface="Batang" pitchFamily="18" charset="-127"/>
                <a:cs typeface="Arial" charset="0"/>
              </a:rPr>
              <a:t>todas </a:t>
            </a:r>
            <a:r>
              <a:rPr lang="es-ES" altLang="es-AR" sz="2800" dirty="0">
                <a:latin typeface="+mn-lt"/>
                <a:ea typeface="Batang" pitchFamily="18" charset="-127"/>
                <a:cs typeface="Arial" charset="0"/>
              </a:rPr>
              <a:t>las estaciones </a:t>
            </a:r>
            <a:r>
              <a:rPr lang="es-ES" altLang="es-AR" sz="2800" dirty="0" smtClean="0">
                <a:latin typeface="+mn-lt"/>
                <a:ea typeface="Batang" pitchFamily="18" charset="-127"/>
                <a:cs typeface="Arial" charset="0"/>
              </a:rPr>
              <a:t>del día d.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 smtClean="0">
                <a:latin typeface="+mn-lt"/>
                <a:ea typeface="Batang" pitchFamily="18" charset="-127"/>
                <a:cs typeface="Arial" charset="0"/>
              </a:rPr>
              <a:t>Es un recorrido exhaustivo de una columna del arreglo. </a:t>
            </a:r>
            <a:endParaRPr lang="es-ES" altLang="es-AR" sz="2800" dirty="0">
              <a:latin typeface="+mn-lt"/>
              <a:ea typeface="Batang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6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67544" y="1149712"/>
            <a:ext cx="757118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estacionesHeladas</a:t>
            </a:r>
            <a:endParaRPr lang="en-US" altLang="es-AR" sz="2000" b="1" dirty="0">
              <a:solidFill>
                <a:srgbClr val="000000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DS </a:t>
            </a:r>
            <a:r>
              <a:rPr lang="en-US" altLang="es-AR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contador</a:t>
            </a:r>
            <a:endParaRPr lang="en-US" altLang="es-AR" sz="2000" b="1" dirty="0">
              <a:solidFill>
                <a:srgbClr val="0000FF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estacion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e</a:t>
            </a:r>
            <a:endParaRPr lang="en-US" altLang="es-AR" sz="2000" b="1" dirty="0">
              <a:solidFill>
                <a:srgbClr val="000000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heló</a:t>
            </a: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al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menos</a:t>
            </a: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un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dia</a:t>
            </a: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en 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   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incrementar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contador</a:t>
            </a:r>
            <a:endParaRPr lang="en-US" altLang="es-AR" sz="2000" b="1" dirty="0">
              <a:solidFill>
                <a:srgbClr val="0000FF"/>
              </a:solidFill>
              <a:latin typeface="Courier New" panose="02070309020205020404" pitchFamily="49" charset="0"/>
              <a:ea typeface="Batang" pitchFamily="18" charset="-127"/>
              <a:cs typeface="Courier New" panose="02070309020205020404" pitchFamily="49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5125" y="3246438"/>
            <a:ext cx="81661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" altLang="es-AR" dirty="0">
                <a:latin typeface="+mn-lt"/>
                <a:ea typeface="Batang" pitchFamily="18" charset="-127"/>
                <a:cs typeface="Arial" charset="0"/>
              </a:rPr>
              <a:t>En el diseño de cada algoritmo buscamos identificar las estructuras de control.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" altLang="es-AR" dirty="0">
                <a:latin typeface="+mn-lt"/>
                <a:ea typeface="Batang" pitchFamily="18" charset="-127"/>
                <a:cs typeface="Arial" charset="0"/>
              </a:rPr>
              <a:t>“para cada estación” implica un recorrido exhaustivo de </a:t>
            </a:r>
            <a:r>
              <a:rPr lang="es-ES" altLang="es-AR" b="1" dirty="0">
                <a:latin typeface="+mn-lt"/>
                <a:ea typeface="Batang" pitchFamily="18" charset="-127"/>
                <a:cs typeface="Arial" charset="0"/>
              </a:rPr>
              <a:t>todas</a:t>
            </a:r>
            <a:r>
              <a:rPr lang="es-ES" altLang="es-AR" dirty="0">
                <a:latin typeface="+mn-lt"/>
                <a:ea typeface="Batang" pitchFamily="18" charset="-127"/>
                <a:cs typeface="Arial" charset="0"/>
              </a:rPr>
              <a:t> las filas, puede implementarse con un bucle </a:t>
            </a:r>
            <a:r>
              <a:rPr lang="es-ES" altLang="es-AR" dirty="0" err="1">
                <a:latin typeface="+mn-lt"/>
                <a:ea typeface="Batang" pitchFamily="18" charset="-127"/>
                <a:cs typeface="Arial" charset="0"/>
              </a:rPr>
              <a:t>for</a:t>
            </a:r>
            <a:r>
              <a:rPr lang="es-ES" altLang="es-AR" dirty="0">
                <a:latin typeface="+mn-lt"/>
                <a:ea typeface="Batang" pitchFamily="18" charset="-127"/>
                <a:cs typeface="Arial" charset="0"/>
              </a:rPr>
              <a:t>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" altLang="es-AR" b="1" dirty="0">
                <a:latin typeface="+mn-lt"/>
                <a:ea typeface="Batang" pitchFamily="18" charset="-127"/>
                <a:cs typeface="Arial" charset="0"/>
              </a:rPr>
              <a:t>Cada</a:t>
            </a:r>
            <a:r>
              <a:rPr lang="es-ES" altLang="es-AR" dirty="0">
                <a:latin typeface="+mn-lt"/>
                <a:ea typeface="Batang" pitchFamily="18" charset="-127"/>
                <a:cs typeface="Arial" charset="0"/>
              </a:rPr>
              <a:t> fila no va a ser recorrida exhaustivamente, en cuanto se encuentra un día que heló, se incrementa el contador y el recorrido de esa fila termina.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+mn-lt"/>
              <a:ea typeface="Batang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896938"/>
            <a:ext cx="7787208" cy="3477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estacionesHeladas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() 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/*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Cuenta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la cantidad de estaciones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en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las que 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heló*/</a:t>
            </a:r>
            <a:endParaRPr lang="es-AR" altLang="es-AR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cont = 0;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=0;est&lt;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cantEstaciones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++)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if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200" b="1" dirty="0" err="1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huboHeladas</a:t>
            </a:r>
            <a:r>
              <a:rPr lang="en-US" altLang="es-AR" sz="22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200" b="1" dirty="0" err="1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altLang="es-AR" sz="22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cont++;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cont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7544" y="5003130"/>
            <a:ext cx="82756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El recorrido es exhaustivo, todas las estaciones meteorológicas tienen que considerarse</a:t>
            </a:r>
            <a:r>
              <a:rPr lang="es-ES" altLang="es-A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372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48640" y="896938"/>
            <a:ext cx="7695768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rivate</a:t>
            </a:r>
            <a:r>
              <a:rPr lang="en-US" altLang="es-AR" b="1" dirty="0" smtClean="0"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huboHeladas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/* Requiere  0&lt;=e&lt;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cantEstaciones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() 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*/</a:t>
            </a:r>
            <a:endParaRPr lang="en-US" altLang="es-AR" b="1" dirty="0">
              <a:solidFill>
                <a:srgbClr val="92D05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 false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;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if (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tabla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]&lt;0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= true;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++; 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48640" y="5103337"/>
            <a:ext cx="726429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Cada recorrido sobre una estación meteorológica particular es no exhaustivo. Sí un día helo, el método retorna verdadero. </a:t>
            </a:r>
          </a:p>
        </p:txBody>
      </p:sp>
    </p:spTree>
    <p:extLst>
      <p:ext uri="{BB962C8B-B14F-4D97-AF65-F5344CB8AC3E}">
        <p14:creationId xmlns:p14="http://schemas.microsoft.com/office/powerpoint/2010/main" val="177151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8315" y="896937"/>
            <a:ext cx="7858101" cy="563231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estacionesHeladas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() 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/*Cuenta 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la cantidad de  estaciones en las 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que heló*/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cont = 0;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= false;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cantEstaciones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j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 0;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while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(j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if (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tabla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][j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]&lt;0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){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= true;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j++;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83479" y="5303838"/>
            <a:ext cx="36128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solidFill>
                  <a:srgbClr val="FF0000"/>
                </a:solidFill>
              </a:rPr>
              <a:t>ERROR DE APLICACIÓN</a:t>
            </a:r>
            <a:endParaRPr lang="es-ES" altLang="es-A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8315" y="896937"/>
            <a:ext cx="7786093" cy="526297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estacionesHeladas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() 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/*Cuenta 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la cantidad de  estaciones en las 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que heló*/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= 0;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cantEstaciones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j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 0;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= 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while (j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if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tabla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][j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]&lt;0) 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  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j++;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83479" y="5303838"/>
            <a:ext cx="36128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solidFill>
                  <a:srgbClr val="FF0000"/>
                </a:solidFill>
              </a:rPr>
              <a:t>ERROR DE APLICACIÓN</a:t>
            </a:r>
            <a:endParaRPr lang="es-ES" altLang="es-A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8315" y="896937"/>
            <a:ext cx="785810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class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TestTempMinRegion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static void main(String[]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args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// Tester 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una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semana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cant =7;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 </a:t>
            </a:r>
            <a:r>
              <a:rPr lang="en-US" altLang="es-AR" sz="2000" b="1" dirty="0" err="1">
                <a:solidFill>
                  <a:srgbClr val="0066FF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genTempMinReg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(cant)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("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Muestra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región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");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66FF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mostrarTempMinReg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System.out.println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("Mayor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promedio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de la region"+ </a:t>
            </a:r>
            <a:r>
              <a:rPr lang="en-US" altLang="es-AR" sz="2000" b="1" dirty="0" err="1" smtClean="0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reg.mayorPromedioRegion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 );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System.out.println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("Mayor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Temperatura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en el primer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día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"+ </a:t>
            </a:r>
            <a:r>
              <a:rPr lang="en-US" altLang="es-AR" sz="2000" b="1" dirty="0" err="1" smtClean="0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reg.mayorTempDia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(1) 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System.out.println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("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Cantidad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estaciones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con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heladas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"+ </a:t>
            </a:r>
            <a:r>
              <a:rPr lang="en-US" altLang="es-AR" sz="2000" b="1" dirty="0" err="1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reg.estacionesHeladas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); 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…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8315" y="5913695"/>
            <a:ext cx="72642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</a:t>
            </a:r>
            <a:r>
              <a:rPr lang="es-ES" altLang="es-AR" sz="2800" dirty="0" smtClean="0">
                <a:latin typeface="+mn-lt"/>
              </a:rPr>
              <a:t> mantiene una referencia a un objeto de clase </a:t>
            </a:r>
            <a:r>
              <a:rPr lang="es-E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s-ES" altLang="es-AR" sz="2800" dirty="0" smtClean="0">
                <a:latin typeface="+mn-lt"/>
              </a:rPr>
              <a:t>.</a:t>
            </a:r>
            <a:endParaRPr lang="es-ES" altLang="es-A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076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8315" y="896937"/>
            <a:ext cx="831992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static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genTempMinReg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cant)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float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e= new 	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(4,cant);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=0;i&lt;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e.cantEstaciones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()-1;i++){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j=1;j&lt;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j++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 = j+i-5;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e.establecerTemp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i,j,t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e.establecerTemp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i,e.cantDias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(),-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j=1;j&lt;=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()-1;j++){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 = j*2;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e.establecerTemp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e.cantEstaciones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()-1,j,t)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e.establecerTemp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e.cantEstaciones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()-1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, 				 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(),0) 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return 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0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8315" y="896937"/>
            <a:ext cx="83199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static void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mostrarTempMinReg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e){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=0;i&lt;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e.cantEstaciones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j=1;j&lt;=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j++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(" "+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e.obtenerTemp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i,j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1203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11560" y="1146175"/>
            <a:ext cx="7661730" cy="325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i="1" dirty="0" smtClean="0"/>
              <a:t>En una región se mantienen las temperaturas mínimas registradas en un conjunto de estaciones meteorológicas en un período de n días.</a:t>
            </a:r>
            <a:endParaRPr lang="es-ES" altLang="es-AR" sz="2800" i="1" dirty="0"/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Una manera de representar los datos </a:t>
            </a:r>
            <a:r>
              <a:rPr lang="es-ES" altLang="es-AR" sz="2800" dirty="0" smtClean="0">
                <a:latin typeface="+mn-lt"/>
              </a:rPr>
              <a:t>es mediante </a:t>
            </a:r>
            <a:r>
              <a:rPr lang="es-ES" altLang="es-AR" sz="2800" dirty="0">
                <a:latin typeface="+mn-lt"/>
              </a:rPr>
              <a:t>un arreglo de dos dimensiones declarado como sigue: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761806" y="4509119"/>
            <a:ext cx="7361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float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[][]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tabla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b="1" smtClean="0"/>
              <a:t>CE: Estaciones Meteorológicas</a:t>
            </a:r>
            <a:endParaRPr lang="en-US" altLang="es-AR" dirty="0" smtClean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61805" y="5842337"/>
            <a:ext cx="7361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tabla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 new float[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nEst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][n];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30022" y="5199583"/>
            <a:ext cx="7661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dirty="0" smtClean="0"/>
              <a:t>La siguiente instrucción crea la estructura de datos:</a:t>
            </a:r>
            <a:endParaRPr lang="es-ES" altLang="es-A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74639" y="914400"/>
            <a:ext cx="7969770" cy="548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549275" y="1096963"/>
            <a:ext cx="7695133" cy="528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La </a:t>
            </a:r>
            <a:r>
              <a:rPr lang="es-ES" altLang="es-AR" sz="2800" b="1" dirty="0">
                <a:latin typeface="+mn-lt"/>
              </a:rPr>
              <a:t>implementación</a:t>
            </a:r>
            <a:r>
              <a:rPr lang="es-ES" altLang="es-AR" sz="2800" dirty="0">
                <a:latin typeface="+mn-lt"/>
              </a:rPr>
              <a:t> de cada servicio requiere </a:t>
            </a:r>
            <a:r>
              <a:rPr lang="es-ES" altLang="es-AR" sz="2800" b="1" dirty="0">
                <a:latin typeface="+mn-lt"/>
              </a:rPr>
              <a:t>diseñar</a:t>
            </a:r>
            <a:r>
              <a:rPr lang="es-ES" altLang="es-AR" sz="2800" dirty="0">
                <a:latin typeface="+mn-lt"/>
              </a:rPr>
              <a:t> adecuadamente un algoritmo.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El diseño de cada algoritmo exige aplicar los conceptos de </a:t>
            </a:r>
            <a:r>
              <a:rPr lang="es-ES" altLang="es-AR" sz="2800" i="1" dirty="0">
                <a:latin typeface="+mn-lt"/>
              </a:rPr>
              <a:t>programación estructurada</a:t>
            </a:r>
            <a:r>
              <a:rPr lang="es-ES" altLang="es-AR" sz="2800" dirty="0">
                <a:latin typeface="+mn-lt"/>
              </a:rPr>
              <a:t>, </a:t>
            </a:r>
            <a:r>
              <a:rPr lang="es-ES" altLang="es-AR" sz="2800" i="1" dirty="0">
                <a:latin typeface="+mn-lt"/>
              </a:rPr>
              <a:t>diseño top-</a:t>
            </a:r>
            <a:r>
              <a:rPr lang="es-ES" altLang="es-AR" sz="2800" i="1" dirty="0" err="1">
                <a:latin typeface="+mn-lt"/>
              </a:rPr>
              <a:t>down</a:t>
            </a:r>
            <a:r>
              <a:rPr lang="es-ES" altLang="es-AR" sz="2800" i="1" dirty="0">
                <a:latin typeface="+mn-lt"/>
              </a:rPr>
              <a:t> </a:t>
            </a:r>
            <a:r>
              <a:rPr lang="es-ES" altLang="es-AR" sz="2800" dirty="0">
                <a:latin typeface="+mn-lt"/>
              </a:rPr>
              <a:t>y </a:t>
            </a:r>
            <a:r>
              <a:rPr lang="es-ES" altLang="es-AR" sz="2800" i="1" dirty="0">
                <a:latin typeface="+mn-lt"/>
              </a:rPr>
              <a:t>refinamiento paso a paso</a:t>
            </a:r>
            <a:r>
              <a:rPr lang="es-ES" altLang="es-AR" sz="2800" dirty="0">
                <a:latin typeface="+mn-lt"/>
              </a:rPr>
              <a:t>, aprendidos en </a:t>
            </a:r>
            <a:r>
              <a:rPr lang="es-ES" altLang="es-AR" sz="2800" b="1" dirty="0">
                <a:latin typeface="+mn-lt"/>
              </a:rPr>
              <a:t>Resolución de Problemas y Algoritmos.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Buscamos soluciones </a:t>
            </a:r>
            <a:r>
              <a:rPr lang="es-ES" altLang="es-AR" sz="2800" u="sng" dirty="0">
                <a:latin typeface="+mn-lt"/>
              </a:rPr>
              <a:t>correctas</a:t>
            </a:r>
            <a:r>
              <a:rPr lang="es-ES" altLang="es-AR" sz="2800" dirty="0">
                <a:latin typeface="+mn-lt"/>
              </a:rPr>
              <a:t>, </a:t>
            </a:r>
            <a:r>
              <a:rPr lang="es-ES" altLang="es-AR" sz="2800" u="sng" dirty="0">
                <a:latin typeface="+mn-lt"/>
              </a:rPr>
              <a:t>legibles</a:t>
            </a:r>
            <a:r>
              <a:rPr lang="es-ES" altLang="es-AR" sz="2800" dirty="0">
                <a:latin typeface="+mn-lt"/>
              </a:rPr>
              <a:t> y </a:t>
            </a:r>
            <a:r>
              <a:rPr lang="es-ES" altLang="es-AR" sz="2800" u="sng" dirty="0">
                <a:latin typeface="+mn-lt"/>
              </a:rPr>
              <a:t>eficientes</a:t>
            </a:r>
            <a:r>
              <a:rPr lang="es-ES" altLang="es-AR" sz="2800" dirty="0">
                <a:latin typeface="+mn-lt"/>
              </a:rPr>
              <a:t>. 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El recorrido de una </a:t>
            </a:r>
            <a:r>
              <a:rPr lang="es-ES" altLang="es-AR" sz="2800" b="1" dirty="0">
                <a:latin typeface="+mn-lt"/>
              </a:rPr>
              <a:t>estructura de datos </a:t>
            </a:r>
            <a:r>
              <a:rPr lang="es-ES" altLang="es-AR" sz="2800" dirty="0">
                <a:latin typeface="+mn-lt"/>
              </a:rPr>
              <a:t>como un arreglo implica seleccionar adecuadamente las </a:t>
            </a:r>
            <a:r>
              <a:rPr lang="es-ES" altLang="es-AR" sz="2800" b="1" dirty="0">
                <a:latin typeface="+mn-lt"/>
              </a:rPr>
              <a:t>estructuras de control</a:t>
            </a:r>
            <a:r>
              <a:rPr lang="es-ES" altLang="es-AR" sz="2800" dirty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74639" y="914400"/>
            <a:ext cx="7969770" cy="548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549275" y="1096963"/>
            <a:ext cx="7695133" cy="485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La </a:t>
            </a:r>
            <a:r>
              <a:rPr lang="es-ES" altLang="es-AR" sz="2800" b="1" dirty="0">
                <a:latin typeface="+mn-lt"/>
              </a:rPr>
              <a:t>verificación</a:t>
            </a:r>
            <a:r>
              <a:rPr lang="es-ES" altLang="es-AR" sz="2800" dirty="0">
                <a:latin typeface="+mn-lt"/>
              </a:rPr>
              <a:t> de cada servicio requiere elegir adecuadamente los </a:t>
            </a:r>
            <a:r>
              <a:rPr lang="es-ES" altLang="es-AR" sz="2800" b="1" dirty="0">
                <a:latin typeface="+mn-lt"/>
              </a:rPr>
              <a:t>casos de prueba</a:t>
            </a:r>
            <a:r>
              <a:rPr lang="es-ES" altLang="es-AR" sz="2800" dirty="0">
                <a:latin typeface="+mn-lt"/>
              </a:rPr>
              <a:t>.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El diseño establece como siempre los compromisos de la clase Cliente y la clase Proveedora. </a:t>
            </a:r>
            <a:endParaRPr lang="es-ES" altLang="es-AR" sz="2800" dirty="0" smtClean="0">
              <a:latin typeface="+mn-lt"/>
            </a:endParaRP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La </a:t>
            </a:r>
            <a:r>
              <a:rPr lang="es-ES" altLang="es-AR" sz="2800" dirty="0">
                <a:latin typeface="+mn-lt"/>
              </a:rPr>
              <a:t>verificación consiste en testear que cada clase cumple con su compromiso. 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Algunas modificaciones de diseño provocan cambios solo en la clase Cliente. Otras decisiones de diseño solo afectan a la clase Proveedora. Otras decisiones afectan a ambas. </a:t>
            </a:r>
          </a:p>
        </p:txBody>
      </p:sp>
    </p:spTree>
    <p:extLst>
      <p:ext uri="{BB962C8B-B14F-4D97-AF65-F5344CB8AC3E}">
        <p14:creationId xmlns:p14="http://schemas.microsoft.com/office/powerpoint/2010/main" val="23168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7173" name="Rectangle 80"/>
          <p:cNvSpPr>
            <a:spLocks noChangeArrowheads="1"/>
          </p:cNvSpPr>
          <p:nvPr/>
        </p:nvSpPr>
        <p:spPr bwMode="auto">
          <a:xfrm>
            <a:off x="411480" y="1225551"/>
            <a:ext cx="475488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>
                <a:latin typeface="Arial" panose="020B0604020202020204" pitchFamily="34" charset="0"/>
                <a:cs typeface="Arial" panose="020B0604020202020204" pitchFamily="34" charset="0"/>
              </a:rPr>
              <a:t>TempMinRegion</a:t>
            </a:r>
          </a:p>
        </p:txBody>
      </p:sp>
      <p:sp>
        <p:nvSpPr>
          <p:cNvPr id="7174" name="Rectangle 81"/>
          <p:cNvSpPr>
            <a:spLocks noChangeArrowheads="1"/>
          </p:cNvSpPr>
          <p:nvPr/>
        </p:nvSpPr>
        <p:spPr bwMode="auto">
          <a:xfrm>
            <a:off x="411480" y="1728788"/>
            <a:ext cx="4754880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TempMinEstacion</a:t>
            </a:r>
            <a:r>
              <a:rPr lang="en-U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[] </a:t>
            </a:r>
            <a:r>
              <a:rPr lang="en-U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tabla</a:t>
            </a:r>
            <a:endParaRPr lang="en-US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Rectangle 93"/>
          <p:cNvSpPr>
            <a:spLocks noChangeArrowheads="1"/>
          </p:cNvSpPr>
          <p:nvPr/>
        </p:nvSpPr>
        <p:spPr bwMode="auto">
          <a:xfrm>
            <a:off x="411480" y="2230438"/>
            <a:ext cx="4754880" cy="247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&lt;&lt;constructor&gt;&gt;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TempMinRegion</a:t>
            </a:r>
            <a:r>
              <a:rPr lang="es-E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nEst,nDias</a:t>
            </a:r>
            <a:r>
              <a:rPr lang="es-E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establecerTemp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e,d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: entero,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t : real)</a:t>
            </a:r>
            <a:endParaRPr lang="es-ES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 flipH="1" flipV="1">
            <a:off x="5316050" y="3200397"/>
            <a:ext cx="3648436" cy="15001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establecerTemp</a:t>
            </a:r>
            <a:r>
              <a:rPr lang="es-AR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e,d</a:t>
            </a:r>
            <a:r>
              <a:rPr lang="es-AR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 : entero,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t : real)</a:t>
            </a:r>
            <a:endParaRPr lang="es-ES" altLang="es-A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0&lt;=e&lt;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cantEstaciones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1&lt;=d&lt;=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cantDias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lang="es-AR" alt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94"/>
          <p:cNvSpPr>
            <a:spLocks noChangeArrowheads="1"/>
          </p:cNvSpPr>
          <p:nvPr/>
        </p:nvSpPr>
        <p:spPr bwMode="auto">
          <a:xfrm flipH="1" flipV="1">
            <a:off x="5327519" y="1728788"/>
            <a:ext cx="3636968" cy="13698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TempMinRegion</a:t>
            </a:r>
            <a:r>
              <a:rPr lang="es-ES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nEst</a:t>
            </a:r>
            <a:r>
              <a:rPr lang="es-ES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s-ES" altLang="es-A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nDias</a:t>
            </a:r>
            <a:r>
              <a:rPr lang="es-ES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  <a:r>
              <a:rPr lang="es-ES" altLang="es-AR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nEst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&gt;0 y 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nDias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&gt;0</a:t>
            </a:r>
            <a:endParaRPr lang="es-AR" alt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528" y="4797152"/>
            <a:ext cx="76357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dirty="0" smtClean="0">
                <a:latin typeface="+mn-lt"/>
              </a:rPr>
              <a:t>En este diseño la región se modela con un arreglo cuyas componentes mantienen referencias a objetos.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03166" y="5628149"/>
            <a:ext cx="769722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35000"/>
              </a:spcBef>
            </a:pPr>
            <a:r>
              <a:rPr lang="es-ES" altLang="es-AR" sz="2400" dirty="0"/>
              <a:t>La clase </a:t>
            </a:r>
            <a:r>
              <a:rPr lang="es-ES" altLang="es-AR" sz="2400" dirty="0" err="1"/>
              <a:t>TempMinRegion</a:t>
            </a:r>
            <a:r>
              <a:rPr lang="es-ES" altLang="es-AR" sz="2400" dirty="0"/>
              <a:t> está </a:t>
            </a:r>
            <a:r>
              <a:rPr lang="es-ES" altLang="es-AR" sz="2400" b="1" dirty="0"/>
              <a:t>asociada</a:t>
            </a:r>
            <a:r>
              <a:rPr lang="es-ES" altLang="es-AR" sz="2400" dirty="0"/>
              <a:t> a </a:t>
            </a:r>
            <a:r>
              <a:rPr lang="es-ES" altLang="es-AR" sz="2400" dirty="0" err="1"/>
              <a:t>TempMinEstación</a:t>
            </a:r>
            <a:r>
              <a:rPr lang="es-ES" altLang="es-AR" sz="2400" dirty="0"/>
              <a:t>, </a:t>
            </a:r>
            <a:r>
              <a:rPr lang="es-ES" altLang="es-AR" sz="2400" b="1" dirty="0"/>
              <a:t>tiene un </a:t>
            </a:r>
            <a:r>
              <a:rPr lang="es-ES" altLang="es-AR" sz="2400" dirty="0"/>
              <a:t>atributo cuyas componentes son de tipo clase </a:t>
            </a:r>
            <a:r>
              <a:rPr lang="es-ES" altLang="es-AR" sz="2400" dirty="0" err="1"/>
              <a:t>TempMinEstación</a:t>
            </a:r>
            <a:r>
              <a:rPr lang="es-ES" altLang="es-A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03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7173" name="Rectangle 80"/>
          <p:cNvSpPr>
            <a:spLocks noChangeArrowheads="1"/>
          </p:cNvSpPr>
          <p:nvPr/>
        </p:nvSpPr>
        <p:spPr bwMode="auto">
          <a:xfrm>
            <a:off x="411480" y="1225551"/>
            <a:ext cx="459256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>
                <a:latin typeface="Arial" panose="020B0604020202020204" pitchFamily="34" charset="0"/>
                <a:cs typeface="Arial" panose="020B0604020202020204" pitchFamily="34" charset="0"/>
              </a:rPr>
              <a:t>TempMinRegion</a:t>
            </a:r>
          </a:p>
        </p:txBody>
      </p:sp>
      <p:sp>
        <p:nvSpPr>
          <p:cNvPr id="7174" name="Rectangle 81"/>
          <p:cNvSpPr>
            <a:spLocks noChangeArrowheads="1"/>
          </p:cNvSpPr>
          <p:nvPr/>
        </p:nvSpPr>
        <p:spPr bwMode="auto">
          <a:xfrm>
            <a:off x="411480" y="1728788"/>
            <a:ext cx="4592568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TempMinEstacion</a:t>
            </a:r>
            <a:r>
              <a:rPr lang="en-US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[] </a:t>
            </a:r>
            <a:r>
              <a:rPr lang="en-US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tabla</a:t>
            </a:r>
            <a:endParaRPr lang="en-US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Rectangle 93"/>
          <p:cNvSpPr>
            <a:spLocks noChangeArrowheads="1"/>
          </p:cNvSpPr>
          <p:nvPr/>
        </p:nvSpPr>
        <p:spPr bwMode="auto">
          <a:xfrm>
            <a:off x="411480" y="2230438"/>
            <a:ext cx="4592568" cy="3255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cantEstaciones()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cantDias()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obtenerTemp (e,d:entero):</a:t>
            </a:r>
            <a:r>
              <a:rPr lang="it-IT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contarMayores(t:real):real </a:t>
            </a:r>
            <a:endParaRPr lang="es-ES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mayorPromedioRegion</a:t>
            </a:r>
            <a:r>
              <a:rPr lang="es-ES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():real</a:t>
            </a:r>
            <a:r>
              <a:rPr lang="it-IT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mayorTempDia</a:t>
            </a:r>
            <a:r>
              <a:rPr lang="es-ES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(d : entero):real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estacionesHeladas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20675" y="5591810"/>
            <a:ext cx="82756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El cambio en la representación interna de los datos no afecta a la signatura de los servicios. </a:t>
            </a:r>
            <a:endParaRPr lang="es-ES" altLang="es-AR" sz="2800" dirty="0">
              <a:latin typeface="+mn-lt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flipH="1" flipV="1">
            <a:off x="5250656" y="3470176"/>
            <a:ext cx="3672408" cy="20162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it-IT" alt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obtenerTemp (e,d:entero):real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mayorTempDia</a:t>
            </a:r>
            <a:r>
              <a:rPr lang="es-ES" alt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 (d : entero):real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Requieren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0&lt;=e&lt;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cantEstaciones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1&lt;=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d&lt;=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cantDias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6178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57200" y="1222375"/>
            <a:ext cx="7787208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class </a:t>
            </a:r>
            <a:r>
              <a:rPr lang="en-US" altLang="es-AR" b="1" dirty="0" err="1">
                <a:latin typeface="Courier New" pitchFamily="49" charset="0"/>
              </a:rPr>
              <a:t>TempMinRegion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//</a:t>
            </a:r>
            <a:r>
              <a:rPr lang="en-US" altLang="es-AR" b="1" dirty="0" err="1" smtClean="0">
                <a:latin typeface="Courier New" pitchFamily="49" charset="0"/>
              </a:rPr>
              <a:t>atributos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private </a:t>
            </a:r>
            <a:r>
              <a:rPr lang="en-US" altLang="es-AR" b="1" dirty="0" err="1" smtClean="0">
                <a:latin typeface="Courier New" pitchFamily="49" charset="0"/>
              </a:rPr>
              <a:t>TempMinEstacion</a:t>
            </a:r>
            <a:r>
              <a:rPr lang="en-US" altLang="es-AR" b="1" dirty="0" smtClean="0">
                <a:latin typeface="Courier New" pitchFamily="49" charset="0"/>
              </a:rPr>
              <a:t>[] </a:t>
            </a:r>
            <a:r>
              <a:rPr lang="en-US" altLang="es-AR" b="1" dirty="0" err="1">
                <a:latin typeface="Courier New" pitchFamily="49" charset="0"/>
              </a:rPr>
              <a:t>tabla</a:t>
            </a:r>
            <a:r>
              <a:rPr lang="en-US" altLang="es-AR" b="1" dirty="0" smtClean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//Constructor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public </a:t>
            </a:r>
            <a:r>
              <a:rPr lang="en-US" altLang="es-AR" b="1" dirty="0" err="1">
                <a:latin typeface="Courier New" pitchFamily="49" charset="0"/>
              </a:rPr>
              <a:t>TempMinRegion</a:t>
            </a:r>
            <a:r>
              <a:rPr lang="en-US" altLang="es-AR" b="1" dirty="0">
                <a:latin typeface="Courier New" pitchFamily="49" charset="0"/>
              </a:rPr>
              <a:t> (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nEst</a:t>
            </a:r>
            <a:r>
              <a:rPr lang="en-US" altLang="es-AR" b="1" dirty="0" smtClean="0">
                <a:latin typeface="Courier New" pitchFamily="49" charset="0"/>
              </a:rPr>
              <a:t>,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                   </a:t>
            </a:r>
            <a:r>
              <a:rPr lang="en-US" altLang="es-AR" b="1" dirty="0" err="1" smtClean="0">
                <a:latin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nDias</a:t>
            </a:r>
            <a:r>
              <a:rPr lang="en-US" altLang="es-AR" b="1" dirty="0">
                <a:latin typeface="Courier New" pitchFamily="49" charset="0"/>
              </a:rPr>
              <a:t>)	</a:t>
            </a:r>
            <a:r>
              <a:rPr lang="en-US" altLang="es-AR" b="1" dirty="0" smtClean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92D050"/>
                </a:solidFill>
                <a:latin typeface="Courier New" pitchFamily="49" charset="0"/>
              </a:rPr>
              <a:t>//</a:t>
            </a:r>
            <a:r>
              <a:rPr lang="en-US" altLang="es-AR" b="1" dirty="0" err="1" smtClean="0">
                <a:solidFill>
                  <a:srgbClr val="92D050"/>
                </a:solidFill>
                <a:latin typeface="Courier New" pitchFamily="49" charset="0"/>
              </a:rPr>
              <a:t>Requiere</a:t>
            </a:r>
            <a:r>
              <a:rPr lang="en-US" altLang="es-AR" b="1" dirty="0" smtClean="0">
                <a:solidFill>
                  <a:srgbClr val="92D050"/>
                </a:solidFill>
                <a:latin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92D050"/>
                </a:solidFill>
                <a:latin typeface="Courier New" pitchFamily="49" charset="0"/>
              </a:rPr>
              <a:t>nEst</a:t>
            </a:r>
            <a:r>
              <a:rPr lang="en-US" altLang="es-AR" b="1" dirty="0" smtClean="0">
                <a:solidFill>
                  <a:srgbClr val="92D050"/>
                </a:solidFill>
                <a:latin typeface="Courier New" pitchFamily="49" charset="0"/>
              </a:rPr>
              <a:t>&gt;0 y </a:t>
            </a:r>
            <a:r>
              <a:rPr lang="en-US" altLang="es-AR" b="1" dirty="0" err="1" smtClean="0">
                <a:solidFill>
                  <a:srgbClr val="92D050"/>
                </a:solidFill>
                <a:latin typeface="Courier New" pitchFamily="49" charset="0"/>
              </a:rPr>
              <a:t>nDias</a:t>
            </a:r>
            <a:r>
              <a:rPr lang="en-US" altLang="es-AR" b="1" dirty="0" smtClean="0">
                <a:solidFill>
                  <a:srgbClr val="92D050"/>
                </a:solidFill>
                <a:latin typeface="Courier New" pitchFamily="49" charset="0"/>
              </a:rPr>
              <a:t> &gt;0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for (</a:t>
            </a:r>
            <a:r>
              <a:rPr lang="en-US" altLang="es-AR" b="1" dirty="0" err="1" smtClean="0">
                <a:latin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est</a:t>
            </a:r>
            <a:r>
              <a:rPr lang="en-US" altLang="es-AR" b="1" dirty="0" smtClean="0">
                <a:latin typeface="Courier New" pitchFamily="49" charset="0"/>
              </a:rPr>
              <a:t>=0;est&lt;</a:t>
            </a:r>
            <a:r>
              <a:rPr lang="en-US" altLang="es-AR" b="1" dirty="0" err="1" smtClean="0">
                <a:latin typeface="Courier New" pitchFamily="49" charset="0"/>
              </a:rPr>
              <a:t>nEst;est</a:t>
            </a:r>
            <a:r>
              <a:rPr lang="en-US" altLang="es-AR" b="1" dirty="0" smtClean="0">
                <a:latin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tabla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est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] 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endParaRPr lang="en-US" altLang="es-AR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     new 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TempMinEstacion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nDias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en-US" altLang="es-AR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}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78476" y="5402676"/>
            <a:ext cx="7765932" cy="138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</a:pPr>
            <a:r>
              <a:rPr lang="es-ES" altLang="es-AR" sz="2400" dirty="0" smtClean="0"/>
              <a:t>La clase </a:t>
            </a:r>
            <a:r>
              <a:rPr lang="es-ES" altLang="es-AR" sz="2400" dirty="0" err="1" smtClean="0"/>
              <a:t>TempMinEstacion</a:t>
            </a:r>
            <a:r>
              <a:rPr lang="es-ES" altLang="es-AR" sz="2400" dirty="0" smtClean="0"/>
              <a:t> es la clase </a:t>
            </a:r>
            <a:r>
              <a:rPr lang="es-ES" altLang="es-AR" sz="2400" b="1" dirty="0" smtClean="0"/>
              <a:t>proveedora</a:t>
            </a:r>
            <a:r>
              <a:rPr lang="es-ES" altLang="es-AR" sz="2400" dirty="0" smtClean="0"/>
              <a:t>.</a:t>
            </a:r>
          </a:p>
          <a:p>
            <a:pPr>
              <a:spcBef>
                <a:spcPct val="35000"/>
              </a:spcBef>
            </a:pPr>
            <a:r>
              <a:rPr lang="es-ES" altLang="es-AR" sz="2400" dirty="0" smtClean="0"/>
              <a:t>La clase </a:t>
            </a:r>
            <a:r>
              <a:rPr lang="es-ES" altLang="es-AR" sz="2400" dirty="0" err="1" smtClean="0"/>
              <a:t>TempMinRegion</a:t>
            </a:r>
            <a:r>
              <a:rPr lang="es-ES" altLang="es-AR" sz="2400" dirty="0" smtClean="0"/>
              <a:t> es la clase </a:t>
            </a:r>
            <a:r>
              <a:rPr lang="es-ES" altLang="es-AR" sz="2400" b="1" dirty="0" smtClean="0"/>
              <a:t>cliente</a:t>
            </a:r>
            <a:r>
              <a:rPr lang="es-ES" altLang="es-AR" sz="2400" dirty="0" smtClean="0"/>
              <a:t> de </a:t>
            </a:r>
            <a:r>
              <a:rPr lang="es-ES" altLang="es-AR" sz="2400" dirty="0" err="1" smtClean="0"/>
              <a:t>TempMinEstacion</a:t>
            </a:r>
            <a:r>
              <a:rPr lang="es-ES" altLang="es-AR" sz="2400" dirty="0" smtClean="0"/>
              <a:t>.</a:t>
            </a:r>
            <a:endParaRPr lang="es-ES" altLang="es-AR" sz="2400" dirty="0"/>
          </a:p>
        </p:txBody>
      </p:sp>
    </p:spTree>
    <p:extLst>
      <p:ext uri="{BB962C8B-B14F-4D97-AF65-F5344CB8AC3E}">
        <p14:creationId xmlns:p14="http://schemas.microsoft.com/office/powerpoint/2010/main" val="293206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57200" y="1235075"/>
            <a:ext cx="7715200" cy="267765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cantEstaciones</a:t>
            </a:r>
            <a:r>
              <a:rPr lang="en-US" altLang="es-AR" b="1" dirty="0">
                <a:latin typeface="Courier New" pitchFamily="49" charset="0"/>
              </a:rPr>
              <a:t> () {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return </a:t>
            </a:r>
            <a:r>
              <a:rPr lang="en-US" altLang="es-AR" b="1" dirty="0" err="1">
                <a:latin typeface="Courier New" pitchFamily="49" charset="0"/>
              </a:rPr>
              <a:t>tabla.length</a:t>
            </a:r>
            <a:r>
              <a:rPr lang="en-US" altLang="es-AR" b="1" dirty="0">
                <a:latin typeface="Courier New" pitchFamily="49" charset="0"/>
              </a:rPr>
              <a:t> 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cantDias</a:t>
            </a:r>
            <a:r>
              <a:rPr lang="en-US" altLang="es-AR" b="1" dirty="0">
                <a:latin typeface="Courier New" pitchFamily="49" charset="0"/>
              </a:rPr>
              <a:t> () {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tabla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[0].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cantDias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altLang="es-AR" b="1" dirty="0" smtClean="0">
                <a:latin typeface="Courier New" pitchFamily="49" charset="0"/>
              </a:rPr>
              <a:t>;    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385192" y="4149080"/>
            <a:ext cx="7859216" cy="243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b="1" dirty="0" smtClean="0">
                <a:latin typeface="Courier New" pitchFamily="49" charset="0"/>
              </a:rPr>
              <a:t>tabla </a:t>
            </a:r>
            <a:r>
              <a:rPr lang="es-ES" altLang="es-AR" dirty="0">
                <a:latin typeface="+mn-lt"/>
              </a:rPr>
              <a:t>es </a:t>
            </a:r>
            <a:r>
              <a:rPr lang="es-ES" altLang="es-AR" dirty="0" smtClean="0">
                <a:latin typeface="+mn-lt"/>
              </a:rPr>
              <a:t>ahora un </a:t>
            </a:r>
            <a:r>
              <a:rPr lang="es-ES" altLang="es-AR" dirty="0">
                <a:latin typeface="+mn-lt"/>
              </a:rPr>
              <a:t>arreglo cuyas componentes son objetos de tipo clase </a:t>
            </a:r>
            <a:r>
              <a:rPr lang="es-ES" altLang="es-AR" b="1" dirty="0" err="1" smtClean="0">
                <a:latin typeface="Courier New" pitchFamily="49" charset="0"/>
              </a:rPr>
              <a:t>TempMinEstacion</a:t>
            </a:r>
            <a:endParaRPr lang="es-ES" altLang="es-AR" b="1" dirty="0" smtClean="0">
              <a:latin typeface="Courier New" pitchFamily="49" charset="0"/>
            </a:endParaRP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b="1" dirty="0" smtClean="0">
                <a:latin typeface="Courier New" pitchFamily="49" charset="0"/>
              </a:rPr>
              <a:t>tabla[0</a:t>
            </a:r>
            <a:r>
              <a:rPr lang="es-ES" altLang="es-AR" b="1" dirty="0">
                <a:latin typeface="Courier New" pitchFamily="49" charset="0"/>
              </a:rPr>
              <a:t>] </a:t>
            </a:r>
            <a:r>
              <a:rPr lang="es-ES" altLang="es-AR" dirty="0" smtClean="0">
                <a:latin typeface="+mn-lt"/>
              </a:rPr>
              <a:t>es una referencia a un objeto de clase </a:t>
            </a:r>
            <a:r>
              <a:rPr lang="es-ES" altLang="es-AR" b="1" dirty="0" err="1">
                <a:latin typeface="Courier New" pitchFamily="49" charset="0"/>
              </a:rPr>
              <a:t>TempMinEstacion</a:t>
            </a:r>
            <a:r>
              <a:rPr lang="es-ES" altLang="es-AR" dirty="0" smtClean="0">
                <a:latin typeface="+mn-lt"/>
              </a:rPr>
              <a:t>, de modo que puede recibir cualquiera de los mensajes que corresponden a servicios provistos por la clase </a:t>
            </a:r>
            <a:r>
              <a:rPr lang="es-ES" altLang="es-AR" b="1" dirty="0" err="1">
                <a:latin typeface="Courier New" pitchFamily="49" charset="0"/>
              </a:rPr>
              <a:t>TempMinEstacion</a:t>
            </a:r>
            <a:endParaRPr lang="es-ES" altLang="es-A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548641" y="1051560"/>
            <a:ext cx="7695768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void </a:t>
            </a:r>
            <a:r>
              <a:rPr lang="en-US" altLang="es-AR" b="1" dirty="0" err="1">
                <a:latin typeface="Courier New" pitchFamily="49" charset="0"/>
              </a:rPr>
              <a:t>establecerTemp</a:t>
            </a:r>
            <a:r>
              <a:rPr lang="en-US" altLang="es-AR" b="1" dirty="0">
                <a:latin typeface="Courier New" pitchFamily="49" charset="0"/>
              </a:rPr>
              <a:t>(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e,int</a:t>
            </a:r>
            <a:r>
              <a:rPr lang="en-US" altLang="es-AR" b="1" dirty="0">
                <a:latin typeface="Courier New" pitchFamily="49" charset="0"/>
              </a:rPr>
              <a:t> d</a:t>
            </a:r>
            <a:r>
              <a:rPr lang="en-US" altLang="es-AR" b="1" dirty="0" smtClean="0">
                <a:latin typeface="Courier New" pitchFamily="49" charset="0"/>
              </a:rPr>
              <a:t>,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                        float </a:t>
            </a:r>
            <a:r>
              <a:rPr lang="en-US" altLang="es-AR" b="1" dirty="0">
                <a:latin typeface="Courier New" pitchFamily="49" charset="0"/>
              </a:rPr>
              <a:t>t</a:t>
            </a:r>
            <a:r>
              <a:rPr lang="en-US" altLang="es-AR" b="1" dirty="0" smtClean="0">
                <a:latin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/* Requiere 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 0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&lt;=e&lt;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cantEstaciones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()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y 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1&lt;=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d&lt;=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cantDias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() */</a:t>
            </a:r>
            <a:endParaRPr lang="en-US" altLang="es-AR" b="1" dirty="0" smtClean="0">
              <a:solidFill>
                <a:srgbClr val="92D05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</a:t>
            </a:r>
            <a:r>
              <a:rPr lang="en-US" altLang="es-AR" b="1" dirty="0" err="1" smtClean="0">
                <a:latin typeface="Courier New" pitchFamily="49" charset="0"/>
              </a:rPr>
              <a:t>tabla</a:t>
            </a:r>
            <a:r>
              <a:rPr lang="en-US" altLang="es-AR" b="1" dirty="0" smtClean="0">
                <a:latin typeface="Courier New" pitchFamily="49" charset="0"/>
              </a:rPr>
              <a:t>[e].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establecerTempMin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d,t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altLang="es-AR" b="1" dirty="0" smtClean="0">
                <a:latin typeface="Courier New" pitchFamily="49" charset="0"/>
              </a:rPr>
              <a:t>;    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float </a:t>
            </a:r>
            <a:r>
              <a:rPr lang="en-US" altLang="es-AR" b="1" dirty="0" err="1" smtClean="0">
                <a:latin typeface="Courier New" pitchFamily="49" charset="0"/>
              </a:rPr>
              <a:t>obtenerTemp</a:t>
            </a:r>
            <a:r>
              <a:rPr lang="en-US" altLang="es-AR" b="1" dirty="0" smtClean="0">
                <a:latin typeface="Courier New" pitchFamily="49" charset="0"/>
              </a:rPr>
              <a:t>(</a:t>
            </a:r>
            <a:r>
              <a:rPr lang="en-US" altLang="es-AR" b="1" dirty="0" err="1" smtClean="0">
                <a:latin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</a:rPr>
              <a:t>e,int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>
                <a:latin typeface="Courier New" pitchFamily="49" charset="0"/>
              </a:rPr>
              <a:t>d</a:t>
            </a:r>
            <a:r>
              <a:rPr lang="en-US" altLang="es-AR" b="1" dirty="0" smtClean="0">
                <a:latin typeface="Courier New" pitchFamily="49" charset="0"/>
              </a:rPr>
              <a:t>){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/* Requiere  0&lt;=e&lt;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cantEstaciones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()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y </a:t>
            </a:r>
            <a:r>
              <a:rPr lang="es-AR" altLang="es-AR" b="1" dirty="0" smtClean="0">
                <a:solidFill>
                  <a:srgbClr val="92D050"/>
                </a:solidFill>
                <a:latin typeface="Courier New" pitchFamily="49" charset="0"/>
              </a:rPr>
              <a:t>1&lt;=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d&lt;=</a:t>
            </a:r>
            <a:r>
              <a:rPr lang="es-AR" altLang="es-AR" b="1" dirty="0" err="1">
                <a:solidFill>
                  <a:srgbClr val="92D050"/>
                </a:solidFill>
                <a:latin typeface="Courier New" pitchFamily="49" charset="0"/>
              </a:rPr>
              <a:t>cantDias</a:t>
            </a:r>
            <a:r>
              <a:rPr lang="es-AR" altLang="es-AR" b="1" dirty="0">
                <a:solidFill>
                  <a:srgbClr val="92D050"/>
                </a:solidFill>
                <a:latin typeface="Courier New" pitchFamily="49" charset="0"/>
              </a:rPr>
              <a:t>() */</a:t>
            </a:r>
            <a:endParaRPr lang="en-US" altLang="es-AR" b="1" dirty="0">
              <a:solidFill>
                <a:srgbClr val="92D05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  </a:t>
            </a:r>
            <a:r>
              <a:rPr lang="en-US" altLang="es-AR" b="1" dirty="0">
                <a:latin typeface="Courier New" pitchFamily="49" charset="0"/>
              </a:rPr>
              <a:t>return </a:t>
            </a:r>
            <a:r>
              <a:rPr lang="en-US" altLang="es-AR" b="1" dirty="0" err="1">
                <a:latin typeface="Courier New" pitchFamily="49" charset="0"/>
              </a:rPr>
              <a:t>tabla</a:t>
            </a:r>
            <a:r>
              <a:rPr lang="en-US" altLang="es-AR" b="1" dirty="0">
                <a:latin typeface="Courier New" pitchFamily="49" charset="0"/>
              </a:rPr>
              <a:t>[e</a:t>
            </a:r>
            <a:r>
              <a:rPr lang="en-US" altLang="es-AR" b="1" dirty="0" smtClean="0">
                <a:latin typeface="Courier New" pitchFamily="49" charset="0"/>
              </a:rPr>
              <a:t>].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obtenerTempMin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(d)</a:t>
            </a: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>
                <a:latin typeface="Courier New" pitchFamily="49" charset="0"/>
              </a:rPr>
              <a:t>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latin typeface="Courier New" pitchFamily="49" charset="0"/>
              </a:rPr>
              <a:t>}</a:t>
            </a:r>
            <a:endParaRPr lang="en-US" altLang="es-AR" b="1" dirty="0">
              <a:latin typeface="Courier New" pitchFamily="49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5387151"/>
            <a:ext cx="800068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None/>
            </a:pPr>
            <a:r>
              <a:rPr lang="en-US" altLang="es-AR" sz="2200" b="1" dirty="0" err="1">
                <a:latin typeface="Courier New" pitchFamily="49" charset="0"/>
              </a:rPr>
              <a:t>t</a:t>
            </a:r>
            <a:r>
              <a:rPr lang="en-US" altLang="es-AR" sz="2200" b="1" dirty="0" err="1" smtClean="0">
                <a:latin typeface="Courier New" pitchFamily="49" charset="0"/>
              </a:rPr>
              <a:t>abla</a:t>
            </a: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arreglo</a:t>
            </a:r>
            <a:r>
              <a:rPr lang="en-U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AR" sz="2200" b="1" dirty="0" err="1" smtClean="0">
                <a:latin typeface="Courier New" pitchFamily="49" charset="0"/>
              </a:rPr>
              <a:t>tabla</a:t>
            </a:r>
            <a:r>
              <a:rPr lang="en-US" altLang="es-AR" sz="2200" b="1" dirty="0" smtClean="0">
                <a:latin typeface="Courier New" pitchFamily="49" charset="0"/>
              </a:rPr>
              <a:t>[e] </a:t>
            </a:r>
            <a:r>
              <a:rPr lang="en-US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referencia</a:t>
            </a:r>
            <a:r>
              <a:rPr lang="en-U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un </a:t>
            </a:r>
            <a:r>
              <a:rPr lang="en-US" altLang="es-A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objeto</a:t>
            </a:r>
            <a:r>
              <a:rPr lang="en-U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 err="1" smtClean="0">
                <a:latin typeface="Courier New" pitchFamily="49" charset="0"/>
              </a:rPr>
              <a:t>TempMintEstacion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. </a:t>
            </a:r>
          </a:p>
          <a:p>
            <a:pPr algn="l" eaLnBrk="1" hangingPunct="1">
              <a:spcBef>
                <a:spcPct val="50000"/>
              </a:spcBef>
              <a:buNone/>
            </a:pPr>
            <a:endParaRPr lang="en-US" altLang="es-AR" dirty="0">
              <a:solidFill>
                <a:srgbClr val="000000"/>
              </a:solidFill>
              <a:ea typeface="Batang" pitchFamily="18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4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470535" y="908720"/>
            <a:ext cx="7701865" cy="38164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latin typeface="Courier New" pitchFamily="49" charset="0"/>
              </a:rPr>
              <a:t>public float </a:t>
            </a:r>
            <a:r>
              <a:rPr lang="en-US" altLang="es-AR" sz="2200" b="1" dirty="0" err="1" smtClean="0">
                <a:latin typeface="Courier New" pitchFamily="49" charset="0"/>
              </a:rPr>
              <a:t>mayorPromedioRegion</a:t>
            </a: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() 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  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float </a:t>
            </a:r>
            <a:r>
              <a:rPr lang="en-US" altLang="es-AR" sz="2200" b="1" dirty="0" err="1" smtClean="0">
                <a:latin typeface="Courier New" pitchFamily="49" charset="0"/>
              </a:rPr>
              <a:t>pEst</a:t>
            </a:r>
            <a:r>
              <a:rPr lang="en-US" altLang="es-AR" sz="2200" b="1" dirty="0" smtClean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float mayor = </a:t>
            </a:r>
            <a:r>
              <a:rPr lang="en-US" altLang="es-AR" sz="2200" b="1" dirty="0" err="1" smtClean="0">
                <a:latin typeface="Courier New" pitchFamily="49" charset="0"/>
              </a:rPr>
              <a:t>tabla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[0].</a:t>
            </a:r>
            <a:r>
              <a:rPr lang="en-US" altLang="es-AR" sz="2200" b="1" dirty="0" err="1" smtClean="0">
                <a:solidFill>
                  <a:srgbClr val="FF0000"/>
                </a:solidFill>
                <a:latin typeface="Courier New" pitchFamily="49" charset="0"/>
              </a:rPr>
              <a:t>promedioTempMin</a:t>
            </a:r>
            <a:r>
              <a:rPr lang="en-US" altLang="es-AR" sz="2200" b="1" dirty="0" smtClean="0">
                <a:latin typeface="Courier New" pitchFamily="49" charset="0"/>
              </a:rPr>
              <a:t>();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for (</a:t>
            </a:r>
            <a:r>
              <a:rPr lang="en-US" altLang="es-AR" sz="2200" b="1" dirty="0" err="1">
                <a:latin typeface="Courier New" pitchFamily="49" charset="0"/>
              </a:rPr>
              <a:t>int</a:t>
            </a:r>
            <a:r>
              <a:rPr lang="en-US" altLang="es-AR" sz="2200" b="1" dirty="0">
                <a:latin typeface="Courier New" pitchFamily="49" charset="0"/>
              </a:rPr>
              <a:t> </a:t>
            </a:r>
            <a:r>
              <a:rPr lang="en-US" altLang="es-AR" sz="2200" b="1" dirty="0" err="1" smtClean="0">
                <a:latin typeface="Courier New" pitchFamily="49" charset="0"/>
              </a:rPr>
              <a:t>est</a:t>
            </a:r>
            <a:r>
              <a:rPr lang="en-US" altLang="es-AR" sz="2200" b="1" dirty="0" smtClean="0">
                <a:latin typeface="Courier New" pitchFamily="49" charset="0"/>
              </a:rPr>
              <a:t>=1;est&lt;</a:t>
            </a:r>
            <a:r>
              <a:rPr lang="en-US" altLang="es-AR" sz="2200" b="1" dirty="0" err="1" smtClean="0">
                <a:latin typeface="Courier New" pitchFamily="49" charset="0"/>
              </a:rPr>
              <a:t>cantEstaciones</a:t>
            </a:r>
            <a:r>
              <a:rPr lang="en-US" altLang="es-AR" sz="2200" b="1" dirty="0" smtClean="0">
                <a:latin typeface="Courier New" pitchFamily="49" charset="0"/>
              </a:rPr>
              <a:t>();</a:t>
            </a:r>
            <a:r>
              <a:rPr lang="en-US" altLang="es-AR" sz="2200" b="1" dirty="0" err="1" smtClean="0">
                <a:latin typeface="Courier New" pitchFamily="49" charset="0"/>
              </a:rPr>
              <a:t>est</a:t>
            </a:r>
            <a:r>
              <a:rPr lang="en-US" altLang="es-AR" sz="2200" b="1" dirty="0" smtClean="0">
                <a:latin typeface="Courier New" pitchFamily="49" charset="0"/>
              </a:rPr>
              <a:t>++){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  </a:t>
            </a:r>
            <a:r>
              <a:rPr lang="en-US" altLang="es-AR" sz="2200" b="1" dirty="0" err="1" smtClean="0">
                <a:latin typeface="Courier New" pitchFamily="49" charset="0"/>
              </a:rPr>
              <a:t>pEst</a:t>
            </a:r>
            <a:r>
              <a:rPr lang="en-US" altLang="es-AR" sz="2200" b="1" dirty="0" smtClean="0">
                <a:latin typeface="Courier New" pitchFamily="49" charset="0"/>
              </a:rPr>
              <a:t>= </a:t>
            </a:r>
            <a:r>
              <a:rPr lang="en-US" altLang="es-AR" sz="2200" b="1" dirty="0" err="1" smtClean="0">
                <a:latin typeface="Courier New" pitchFamily="49" charset="0"/>
              </a:rPr>
              <a:t>tabla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].</a:t>
            </a:r>
            <a:r>
              <a:rPr lang="en-US" altLang="es-AR" sz="2200" b="1" dirty="0" err="1" smtClean="0">
                <a:solidFill>
                  <a:srgbClr val="FF0000"/>
                </a:solidFill>
                <a:latin typeface="Courier New" pitchFamily="49" charset="0"/>
              </a:rPr>
              <a:t>promedioTempMin</a:t>
            </a:r>
            <a:r>
              <a:rPr lang="en-US" altLang="es-AR" sz="2200" b="1" dirty="0" smtClean="0">
                <a:latin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  if (</a:t>
            </a:r>
            <a:r>
              <a:rPr lang="en-US" altLang="es-AR" sz="2200" b="1" dirty="0" err="1" smtClean="0">
                <a:latin typeface="Courier New" pitchFamily="49" charset="0"/>
              </a:rPr>
              <a:t>pEst</a:t>
            </a:r>
            <a:r>
              <a:rPr lang="en-US" altLang="es-AR" sz="2200" b="1" dirty="0" smtClean="0">
                <a:latin typeface="Courier New" pitchFamily="49" charset="0"/>
              </a:rPr>
              <a:t>&gt;mayor)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    mayor = </a:t>
            </a:r>
            <a:r>
              <a:rPr lang="en-US" altLang="es-AR" sz="2200" b="1" dirty="0" err="1" smtClean="0">
                <a:latin typeface="Courier New" pitchFamily="49" charset="0"/>
              </a:rPr>
              <a:t>pEst</a:t>
            </a:r>
            <a:r>
              <a:rPr lang="en-US" altLang="es-AR" sz="2200" b="1" dirty="0" smtClean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}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return </a:t>
            </a:r>
            <a:r>
              <a:rPr lang="en-US" altLang="es-AR" sz="2200" b="1" dirty="0" smtClean="0">
                <a:latin typeface="Courier New" pitchFamily="49" charset="0"/>
              </a:rPr>
              <a:t>mayor;   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5013176"/>
            <a:ext cx="800068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None/>
            </a:pP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La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clase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latin typeface="Courier New" pitchFamily="49" charset="0"/>
              </a:rPr>
              <a:t>TempMinRegion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está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asociada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a la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clase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latin typeface="Courier New" pitchFamily="49" charset="0"/>
              </a:rPr>
              <a:t>TempMinEstacion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,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si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>
                <a:latin typeface="Courier New" pitchFamily="49" charset="0"/>
              </a:rPr>
              <a:t>tabla</a:t>
            </a:r>
            <a:r>
              <a:rPr lang="en-US" altLang="es-AR" sz="2200" b="1" dirty="0">
                <a:latin typeface="Courier New" pitchFamily="49" charset="0"/>
              </a:rPr>
              <a:t>[</a:t>
            </a:r>
            <a:r>
              <a:rPr lang="en-US" altLang="es-AR" sz="2200" b="1" dirty="0" err="1">
                <a:latin typeface="Courier New" pitchFamily="49" charset="0"/>
              </a:rPr>
              <a:t>est</a:t>
            </a:r>
            <a:r>
              <a:rPr lang="en-US" altLang="es-AR" sz="2200" b="1" dirty="0">
                <a:latin typeface="Courier New" pitchFamily="49" charset="0"/>
              </a:rPr>
              <a:t>]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recibe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el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mensaje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promedioTempMin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ejecutará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el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método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provisto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por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su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clase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. . </a:t>
            </a:r>
          </a:p>
          <a:p>
            <a:pPr algn="l" eaLnBrk="1" hangingPunct="1">
              <a:spcBef>
                <a:spcPct val="50000"/>
              </a:spcBef>
              <a:buNone/>
            </a:pPr>
            <a:endParaRPr lang="en-US" altLang="es-AR" dirty="0">
              <a:solidFill>
                <a:srgbClr val="000000"/>
              </a:solidFill>
              <a:ea typeface="Batang" pitchFamily="18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896938"/>
            <a:ext cx="7787208" cy="357020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estacionesHeladas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() 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/*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Cuenta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la cantidad de estaciones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en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las que 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heló*/</a:t>
            </a:r>
            <a:endParaRPr lang="es-AR" altLang="es-AR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cont = 0;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=0;est&lt;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cantEstaciones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++)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if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800" b="1" dirty="0" err="1">
                <a:latin typeface="Courier New" pitchFamily="49" charset="0"/>
              </a:rPr>
              <a:t>tabla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est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].</a:t>
            </a:r>
            <a:r>
              <a:rPr lang="en-US" altLang="es-AR" sz="2200" b="1" dirty="0" err="1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huboHeladas</a:t>
            </a:r>
            <a:r>
              <a:rPr lang="en-US" altLang="es-AR" sz="2200" b="1" dirty="0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()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cont++;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cont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7544" y="4869160"/>
            <a:ext cx="800068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None/>
            </a:pPr>
            <a:r>
              <a:rPr lang="en-US" altLang="es-AR" sz="2200" b="1" dirty="0" err="1" smtClean="0">
                <a:latin typeface="Courier New" pitchFamily="49" charset="0"/>
              </a:rPr>
              <a:t>tabla</a:t>
            </a:r>
            <a:r>
              <a:rPr lang="en-US" altLang="es-AR" sz="2200" b="1" dirty="0" smtClean="0">
                <a:latin typeface="Courier New" pitchFamily="49" charset="0"/>
              </a:rPr>
              <a:t>[</a:t>
            </a:r>
            <a:r>
              <a:rPr lang="en-US" altLang="es-AR" sz="2200" b="1" dirty="0" err="1" smtClean="0">
                <a:latin typeface="Courier New" pitchFamily="49" charset="0"/>
              </a:rPr>
              <a:t>est</a:t>
            </a:r>
            <a:r>
              <a:rPr lang="en-US" altLang="es-AR" sz="2200" b="1" dirty="0" smtClean="0">
                <a:latin typeface="Courier New" pitchFamily="49" charset="0"/>
              </a:rPr>
              <a:t>] 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mantiene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una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referencia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a un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objeto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clase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>
                <a:latin typeface="Courier New" pitchFamily="49" charset="0"/>
              </a:rPr>
              <a:t>TempMinEstacion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,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cuando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recibe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el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mensaje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huboHeladas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ejecuta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el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método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provisto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por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su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clase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. . </a:t>
            </a:r>
          </a:p>
          <a:p>
            <a:pPr algn="l" eaLnBrk="1" hangingPunct="1">
              <a:spcBef>
                <a:spcPct val="50000"/>
              </a:spcBef>
              <a:buNone/>
            </a:pPr>
            <a:endParaRPr lang="en-US" altLang="es-AR" dirty="0">
              <a:solidFill>
                <a:srgbClr val="000000"/>
              </a:solidFill>
              <a:ea typeface="Batang" pitchFamily="18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8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8315" y="896937"/>
            <a:ext cx="785810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class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TestTempMinRegion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static void main(String[]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args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// Tester 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una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semana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cant =7;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92D05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= </a:t>
            </a:r>
            <a:r>
              <a:rPr lang="en-US" altLang="es-AR" sz="2000" b="1" dirty="0" err="1">
                <a:solidFill>
                  <a:srgbClr val="0066FF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genTempMinReg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(cant)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("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Muestra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región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");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66FF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mostrarTempMinReg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System.out.println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("Mayor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promedio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de la region"+ </a:t>
            </a:r>
            <a:r>
              <a:rPr lang="en-US" altLang="es-AR" sz="2800" b="1" dirty="0" err="1" smtClean="0">
                <a:solidFill>
                  <a:srgbClr val="FF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reg.mayorPromedioRegion</a:t>
            </a:r>
            <a:r>
              <a:rPr lang="en-US" altLang="es-AR" sz="28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…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…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5301208"/>
            <a:ext cx="800068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None/>
            </a:pP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Como la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representación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de los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datos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está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encapsulada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, el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cambio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en la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estructura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no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afecta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a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las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clases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que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usan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 a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dirty="0" smtClean="0">
                <a:solidFill>
                  <a:srgbClr val="000000"/>
                </a:solidFill>
                <a:ea typeface="Batang" pitchFamily="18" charset="-127"/>
                <a:cs typeface="Courier New" pitchFamily="49" charset="0"/>
              </a:rPr>
              <a:t>. </a:t>
            </a:r>
          </a:p>
          <a:p>
            <a:pPr algn="l" eaLnBrk="1" hangingPunct="1">
              <a:spcBef>
                <a:spcPct val="50000"/>
              </a:spcBef>
              <a:buNone/>
            </a:pPr>
            <a:endParaRPr lang="en-US" altLang="es-AR" dirty="0">
              <a:solidFill>
                <a:srgbClr val="000000"/>
              </a:solidFill>
              <a:ea typeface="Batang" pitchFamily="18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03238" y="1146175"/>
            <a:ext cx="82756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Gráficamente un arreglo de dos dimensiones puede verse como una grilla: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2651125"/>
            <a:ext cx="83216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	  0       1        2       3       4        5      6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0</a:t>
            </a:r>
            <a:r>
              <a:rPr lang="es-ES" altLang="es-AR" sz="2800"/>
              <a:t> 	-4.0	5.0	11.0	8.0	8.0	4.0	-2.0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1</a:t>
            </a:r>
            <a:r>
              <a:rPr lang="es-ES" altLang="es-AR" sz="2800"/>
              <a:t>	0.0	0.0	1.0	5.0	0.0	5.0	0.0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2	</a:t>
            </a:r>
            <a:r>
              <a:rPr lang="es-ES" altLang="es-AR" sz="2800"/>
              <a:t> -2.0	0.0	5.0	-2.0	11.0	4.0	0.0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3</a:t>
            </a:r>
            <a:r>
              <a:rPr lang="es-ES" altLang="es-AR" sz="2800"/>
              <a:t> 	-3.0	-2.0	4.0	-1.0	5.0	8.0	11.0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n-US" altLang="es-AR">
              <a:latin typeface="Arial Unicode MS" pitchFamily="34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5" y="5661248"/>
            <a:ext cx="7560840" cy="110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Cada fila representa a una estación.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Cada columna representa a un día del período.</a:t>
            </a:r>
            <a:endParaRPr lang="es-ES" altLang="es-A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44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8315" y="896937"/>
            <a:ext cx="831992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static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genTempMinReg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cant)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float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e= new 	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(4,cant);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=0;i&lt;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e.cantEstaciones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()-1;i++){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j=1;j&lt;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j++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 = j+i-5;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e.establecerTemp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i,j,t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e.establecerTemp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i,e.cantDias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(),-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j=1;j&lt;=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()-1;j++){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 = j*2;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e.establecerTemp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e.cantEstaciones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()-1,j,t)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e.establecerTemp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e.cantEstaciones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()-1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, 				 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(),0) 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return 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8315" y="896937"/>
            <a:ext cx="83199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public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static void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mostrarTempMinReg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TempMinRegion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e){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=0;i&lt;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e.cantEstaciones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j=1;j&lt;=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j++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(" "+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e.obtenerTemp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i,j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) 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8429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0710" y="1146175"/>
            <a:ext cx="76691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La operación básica sigue siendo la </a:t>
            </a:r>
            <a:r>
              <a:rPr lang="es-ES" altLang="es-AR" sz="2800" dirty="0" err="1">
                <a:latin typeface="+mn-lt"/>
              </a:rPr>
              <a:t>subindicación</a:t>
            </a:r>
            <a:r>
              <a:rPr lang="es-ES" altLang="es-AR" sz="2800" dirty="0">
                <a:latin typeface="+mn-lt"/>
              </a:rPr>
              <a:t>, sólo que ahora cuando especificamos sólo un subíndice hacemos referencia a una fila completa: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57200" y="2651125"/>
            <a:ext cx="83216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	  0       1        2       3       4        5      6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0</a:t>
            </a:r>
            <a:r>
              <a:rPr lang="es-ES" altLang="es-AR" sz="2800"/>
              <a:t> 	-4.0	5.0	11.0	8.0	8.0	4.0	-2.0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1</a:t>
            </a:r>
            <a:r>
              <a:rPr lang="es-ES" altLang="es-AR" sz="2800"/>
              <a:t>	0.0	0.0	1.0	5.0	0.0	5.0	0.0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2	</a:t>
            </a:r>
            <a:r>
              <a:rPr lang="es-ES" altLang="es-AR" sz="2800"/>
              <a:t> -</a:t>
            </a:r>
            <a:r>
              <a:rPr lang="es-ES" altLang="es-AR" sz="2800">
                <a:solidFill>
                  <a:srgbClr val="0000FF"/>
                </a:solidFill>
              </a:rPr>
              <a:t>2.0	0.0	5.0	-2.0	11.0	4.0	0.0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3</a:t>
            </a:r>
            <a:r>
              <a:rPr lang="es-ES" altLang="es-AR" sz="2800"/>
              <a:t> 	-3.0	-2.0	4.0	-1.0	5.0	8.0	11.0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n-US" altLang="es-AR">
              <a:latin typeface="Arial Unicode MS" pitchFamily="34" charset="-128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382963" y="5668963"/>
            <a:ext cx="1920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800" b="1" dirty="0" err="1">
                <a:solidFill>
                  <a:srgbClr val="0000FF"/>
                </a:solidFill>
                <a:latin typeface="Courier New" pitchFamily="49" charset="0"/>
              </a:rPr>
              <a:t>tabla</a:t>
            </a:r>
            <a:r>
              <a:rPr lang="en-US" altLang="es-AR" sz="2800" b="1" dirty="0">
                <a:solidFill>
                  <a:srgbClr val="0000FF"/>
                </a:solidFill>
                <a:latin typeface="Courier New" pitchFamily="49" charset="0"/>
              </a:rPr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20094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3238" y="1146175"/>
            <a:ext cx="77411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Para hacer referencia a un elemento particular, por ejemplo la temperatura mínima </a:t>
            </a:r>
            <a:r>
              <a:rPr lang="es-ES" altLang="es-AR" sz="2800" dirty="0" smtClean="0">
                <a:latin typeface="+mn-lt"/>
              </a:rPr>
              <a:t>del cuarto día de </a:t>
            </a:r>
            <a:r>
              <a:rPr lang="es-ES" altLang="es-AR" sz="2800" dirty="0">
                <a:latin typeface="+mn-lt"/>
              </a:rPr>
              <a:t>la </a:t>
            </a:r>
            <a:r>
              <a:rPr lang="es-ES" altLang="es-AR" sz="2800" dirty="0" smtClean="0">
                <a:latin typeface="+mn-lt"/>
              </a:rPr>
              <a:t>primera estación </a:t>
            </a:r>
            <a:r>
              <a:rPr lang="es-ES" altLang="es-AR" sz="2800" dirty="0">
                <a:latin typeface="+mn-lt"/>
              </a:rPr>
              <a:t>meteorológica: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2651125"/>
            <a:ext cx="83216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	  0       1        2       3       4        5      6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0</a:t>
            </a:r>
            <a:r>
              <a:rPr lang="es-ES" altLang="es-AR" sz="2800"/>
              <a:t> 	-4.0	5.0	11.0	</a:t>
            </a:r>
            <a:r>
              <a:rPr lang="es-ES" altLang="es-AR" sz="2800">
                <a:solidFill>
                  <a:srgbClr val="0000FF"/>
                </a:solidFill>
              </a:rPr>
              <a:t>8.0</a:t>
            </a:r>
            <a:r>
              <a:rPr lang="es-ES" altLang="es-AR" sz="2800"/>
              <a:t>	8.0	4.0	-2.0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1</a:t>
            </a:r>
            <a:r>
              <a:rPr lang="es-ES" altLang="es-AR" sz="2800"/>
              <a:t>	0.0	0.0	1.0	5.0	0.0	5.0	0.0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2	</a:t>
            </a:r>
            <a:r>
              <a:rPr lang="es-ES" altLang="es-AR" sz="2800"/>
              <a:t> -2.0	0.0	5.0	-2.0	11.0	4.0	0.0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>
                <a:solidFill>
                  <a:srgbClr val="FF0000"/>
                </a:solidFill>
              </a:rPr>
              <a:t>3</a:t>
            </a:r>
            <a:r>
              <a:rPr lang="es-ES" altLang="es-AR" sz="2800"/>
              <a:t> 	-3.0	-2.0	4.0	-1.0	5.0	8.0	11.0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n-US" altLang="es-AR">
              <a:latin typeface="Arial Unicode MS" pitchFamily="34" charset="-128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382963" y="5668963"/>
            <a:ext cx="3109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800" b="1" dirty="0" err="1">
                <a:solidFill>
                  <a:srgbClr val="0000FF"/>
                </a:solidFill>
                <a:latin typeface="Courier New" pitchFamily="49" charset="0"/>
              </a:rPr>
              <a:t>tabla</a:t>
            </a:r>
            <a:r>
              <a:rPr lang="en-US" altLang="es-AR" sz="2800" b="1" dirty="0">
                <a:solidFill>
                  <a:srgbClr val="0000FF"/>
                </a:solidFill>
                <a:latin typeface="Courier New" pitchFamily="49" charset="0"/>
              </a:rPr>
              <a:t>[0][3]</a:t>
            </a:r>
          </a:p>
        </p:txBody>
      </p:sp>
    </p:spTree>
    <p:extLst>
      <p:ext uri="{BB962C8B-B14F-4D97-AF65-F5344CB8AC3E}">
        <p14:creationId xmlns:p14="http://schemas.microsoft.com/office/powerpoint/2010/main" val="13902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503239" y="1146175"/>
            <a:ext cx="7453138" cy="369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Un arreglo de dos dimensiones es en realidad un arreglo cuyas componentes son arreglos. No todas las componentes tienen necesariamente la misma cantidad de elementos.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La variable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s-ES" altLang="es-AR" sz="2800" dirty="0">
                <a:latin typeface="+mn-lt"/>
              </a:rPr>
              <a:t> sigue siendo accesible, 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tabla.length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800" dirty="0">
                <a:latin typeface="+mn-lt"/>
              </a:rPr>
              <a:t>nos proporciona el número de </a:t>
            </a:r>
            <a:r>
              <a:rPr lang="es-ES" altLang="es-AR" sz="2800" dirty="0" smtClean="0">
                <a:latin typeface="+mn-lt"/>
              </a:rPr>
              <a:t>filas, </a:t>
            </a:r>
            <a:r>
              <a:rPr lang="es-ES" altLang="es-AR" sz="2800" dirty="0">
                <a:latin typeface="+mn-lt"/>
              </a:rPr>
              <a:t>y 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tabla[i].</a:t>
            </a:r>
            <a:r>
              <a:rPr lang="es-ES" alt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s-ES" altLang="es-AR" sz="2800" dirty="0">
                <a:latin typeface="+mn-lt"/>
              </a:rPr>
              <a:t>, nos indica el número de elementos en la fila 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s-ES" altLang="es-AR" sz="2800" dirty="0">
                <a:latin typeface="+mn-lt"/>
              </a:rPr>
              <a:t>.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</p:spTree>
    <p:extLst>
      <p:ext uri="{BB962C8B-B14F-4D97-AF65-F5344CB8AC3E}">
        <p14:creationId xmlns:p14="http://schemas.microsoft.com/office/powerpoint/2010/main" val="410166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7173" name="Rectangle 80"/>
          <p:cNvSpPr>
            <a:spLocks noChangeArrowheads="1"/>
          </p:cNvSpPr>
          <p:nvPr/>
        </p:nvSpPr>
        <p:spPr bwMode="auto">
          <a:xfrm>
            <a:off x="411480" y="1225551"/>
            <a:ext cx="475488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>
                <a:latin typeface="Arial" panose="020B0604020202020204" pitchFamily="34" charset="0"/>
                <a:cs typeface="Arial" panose="020B0604020202020204" pitchFamily="34" charset="0"/>
              </a:rPr>
              <a:t>TempMinRegion</a:t>
            </a:r>
          </a:p>
        </p:txBody>
      </p:sp>
      <p:sp>
        <p:nvSpPr>
          <p:cNvPr id="7174" name="Rectangle 81"/>
          <p:cNvSpPr>
            <a:spLocks noChangeArrowheads="1"/>
          </p:cNvSpPr>
          <p:nvPr/>
        </p:nvSpPr>
        <p:spPr bwMode="auto">
          <a:xfrm>
            <a:off x="411480" y="1728788"/>
            <a:ext cx="4754880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real [][] </a:t>
            </a:r>
            <a:r>
              <a:rPr lang="en-US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tabla</a:t>
            </a:r>
            <a:endParaRPr lang="en-US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Rectangle 93"/>
          <p:cNvSpPr>
            <a:spLocks noChangeArrowheads="1"/>
          </p:cNvSpPr>
          <p:nvPr/>
        </p:nvSpPr>
        <p:spPr bwMode="auto">
          <a:xfrm>
            <a:off x="411480" y="2230438"/>
            <a:ext cx="4754880" cy="247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&lt;&lt;constructor&gt;&gt;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TempMinRegion</a:t>
            </a:r>
            <a:r>
              <a:rPr lang="es-E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nEst,nDias</a:t>
            </a:r>
            <a:r>
              <a:rPr lang="es-E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establecerTemp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e,d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: entero,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t : real)</a:t>
            </a:r>
            <a:endParaRPr lang="es-ES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67544" y="5445224"/>
            <a:ext cx="76357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Observemos que en este diseño la primera estación se referencia con 0 y el primer día con 1.</a:t>
            </a:r>
            <a:endParaRPr lang="es-ES" altLang="es-AR" sz="2800" dirty="0">
              <a:latin typeface="+mn-lt"/>
            </a:endParaRPr>
          </a:p>
        </p:txBody>
      </p:sp>
      <p:sp>
        <p:nvSpPr>
          <p:cNvPr id="14" name="AutoShape 94"/>
          <p:cNvSpPr>
            <a:spLocks noChangeArrowheads="1"/>
          </p:cNvSpPr>
          <p:nvPr/>
        </p:nvSpPr>
        <p:spPr bwMode="auto">
          <a:xfrm flipH="1" flipV="1">
            <a:off x="5316050" y="3200397"/>
            <a:ext cx="3648436" cy="15001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establecerTemp</a:t>
            </a:r>
            <a:r>
              <a:rPr lang="es-AR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e,d</a:t>
            </a:r>
            <a:r>
              <a:rPr lang="es-AR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 : entero,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t : real)</a:t>
            </a:r>
            <a:endParaRPr lang="es-ES" altLang="es-A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0&lt;=e&lt;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cantEstaciones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1&lt;=d&lt;=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cantDias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lang="es-AR" alt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94"/>
          <p:cNvSpPr>
            <a:spLocks noChangeArrowheads="1"/>
          </p:cNvSpPr>
          <p:nvPr/>
        </p:nvSpPr>
        <p:spPr bwMode="auto">
          <a:xfrm flipH="1" flipV="1">
            <a:off x="5327519" y="1728788"/>
            <a:ext cx="3636968" cy="13698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TempMinRegion</a:t>
            </a:r>
            <a:r>
              <a:rPr lang="es-ES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nEst</a:t>
            </a:r>
            <a:r>
              <a:rPr lang="es-ES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s-ES" altLang="es-A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nDias</a:t>
            </a:r>
            <a:r>
              <a:rPr lang="es-ES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  <a:r>
              <a:rPr lang="es-ES" altLang="es-AR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nEst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&gt;0 y 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nDias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&gt;0</a:t>
            </a:r>
            <a:endParaRPr lang="es-AR" alt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03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b="1" dirty="0" smtClean="0"/>
              <a:t>CE: Estaciones Meteorológicas</a:t>
            </a:r>
            <a:endParaRPr lang="en-US" altLang="es-AR" dirty="0" smtClean="0"/>
          </a:p>
        </p:txBody>
      </p:sp>
      <p:sp>
        <p:nvSpPr>
          <p:cNvPr id="7173" name="Rectangle 80"/>
          <p:cNvSpPr>
            <a:spLocks noChangeArrowheads="1"/>
          </p:cNvSpPr>
          <p:nvPr/>
        </p:nvSpPr>
        <p:spPr bwMode="auto">
          <a:xfrm>
            <a:off x="411480" y="1225551"/>
            <a:ext cx="459256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>
                <a:latin typeface="Arial" panose="020B0604020202020204" pitchFamily="34" charset="0"/>
                <a:cs typeface="Arial" panose="020B0604020202020204" pitchFamily="34" charset="0"/>
              </a:rPr>
              <a:t>TempMinRegion</a:t>
            </a:r>
          </a:p>
        </p:txBody>
      </p:sp>
      <p:sp>
        <p:nvSpPr>
          <p:cNvPr id="7174" name="Rectangle 81"/>
          <p:cNvSpPr>
            <a:spLocks noChangeArrowheads="1"/>
          </p:cNvSpPr>
          <p:nvPr/>
        </p:nvSpPr>
        <p:spPr bwMode="auto">
          <a:xfrm>
            <a:off x="411480" y="1728788"/>
            <a:ext cx="4592568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real [][] </a:t>
            </a:r>
            <a:r>
              <a:rPr lang="en-US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tabla</a:t>
            </a:r>
            <a:endParaRPr lang="en-US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Rectangle 93"/>
          <p:cNvSpPr>
            <a:spLocks noChangeArrowheads="1"/>
          </p:cNvSpPr>
          <p:nvPr/>
        </p:nvSpPr>
        <p:spPr bwMode="auto">
          <a:xfrm>
            <a:off x="411480" y="2230438"/>
            <a:ext cx="4592568" cy="3255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cantEstaciones()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altLang="es-AR" dirty="0">
                <a:latin typeface="Arial" panose="020B0604020202020204" pitchFamily="34" charset="0"/>
                <a:cs typeface="Arial" panose="020B0604020202020204" pitchFamily="34" charset="0"/>
              </a:rPr>
              <a:t>cantDias()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altLang="es-AR" dirty="0">
                <a:latin typeface="Arial" panose="020B0604020202020204" pitchFamily="34" charset="0"/>
                <a:cs typeface="Arial" panose="020B0604020202020204" pitchFamily="34" charset="0"/>
              </a:rPr>
              <a:t>obtenerTemp (e,d:entero):</a:t>
            </a:r>
            <a:r>
              <a:rPr lang="it-IT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contarMayores(t:real):real </a:t>
            </a:r>
            <a:endParaRPr lang="es-ES" alt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mayorPromedioRegion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():real</a:t>
            </a:r>
            <a:r>
              <a:rPr lang="it-IT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mayorTempDia</a:t>
            </a:r>
            <a:r>
              <a:rPr lang="es-ES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(d : entero):real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estacionesHeladas</a:t>
            </a:r>
            <a:r>
              <a:rPr lang="es-AR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() : entero</a:t>
            </a:r>
            <a:endParaRPr lang="es-AR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 flipV="1">
            <a:off x="5220072" y="3429000"/>
            <a:ext cx="3672408" cy="20162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it-IT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obtenerTemp (e,d:entero):real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mayorTempDia</a:t>
            </a:r>
            <a:r>
              <a:rPr lang="es-ES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 (d : entero):real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Requieren</a:t>
            </a:r>
            <a:endParaRPr lang="es-AR" alt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panose="020B0604020202020204" pitchFamily="34" charset="0"/>
                <a:cs typeface="Arial" panose="020B0604020202020204" pitchFamily="34" charset="0"/>
              </a:rPr>
              <a:t>0&lt;=e&lt;</a:t>
            </a:r>
            <a:r>
              <a:rPr lang="es-AR" altLang="es-AR" sz="1800" dirty="0" err="1">
                <a:latin typeface="Arial" panose="020B0604020202020204" pitchFamily="34" charset="0"/>
                <a:cs typeface="Arial" panose="020B0604020202020204" pitchFamily="34" charset="0"/>
              </a:rPr>
              <a:t>cantEstaciones</a:t>
            </a:r>
            <a:r>
              <a:rPr lang="es-AR" altLang="es-AR" sz="1800" dirty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1&lt;=</a:t>
            </a:r>
            <a:r>
              <a:rPr lang="es-AR" altLang="es-AR" sz="1800" dirty="0">
                <a:latin typeface="Arial" panose="020B0604020202020204" pitchFamily="34" charset="0"/>
                <a:cs typeface="Arial" panose="020B0604020202020204" pitchFamily="34" charset="0"/>
              </a:rPr>
              <a:t>d&lt;=</a:t>
            </a:r>
            <a:r>
              <a:rPr lang="es-AR" altLang="es-AR" sz="1800" dirty="0" err="1">
                <a:latin typeface="Arial" panose="020B0604020202020204" pitchFamily="34" charset="0"/>
                <a:cs typeface="Arial" panose="020B0604020202020204" pitchFamily="34" charset="0"/>
              </a:rPr>
              <a:t>cantDias</a:t>
            </a:r>
            <a:r>
              <a:rPr lang="es-AR" altLang="es-AR" sz="18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20675" y="5591810"/>
            <a:ext cx="82756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Queda pendiente como ejercicio establecer casos de prueba adecuados para verificar cada servicio.</a:t>
            </a:r>
          </a:p>
        </p:txBody>
      </p:sp>
    </p:spTree>
    <p:extLst>
      <p:ext uri="{BB962C8B-B14F-4D97-AF65-F5344CB8AC3E}">
        <p14:creationId xmlns:p14="http://schemas.microsoft.com/office/powerpoint/2010/main" val="56178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9" grpId="0" animBg="1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1677</TotalTime>
  <Words>2414</Words>
  <Application>Microsoft Office PowerPoint</Application>
  <PresentationFormat>On-screen Show (4:3)</PresentationFormat>
  <Paragraphs>457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Adyacencia</vt:lpstr>
      <vt:lpstr>Introducción a la Programación Orientada a Objetos  Sonia Rueda   Encapsulamiento y Abstracción </vt:lpstr>
      <vt:lpstr>PowerPoint Presentation</vt:lpstr>
      <vt:lpstr>PowerPoint Presentation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  <vt:lpstr>CE: Estaciones Meteorológicas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User</cp:lastModifiedBy>
  <cp:revision>165</cp:revision>
  <dcterms:created xsi:type="dcterms:W3CDTF">2015-08-15T12:30:20Z</dcterms:created>
  <dcterms:modified xsi:type="dcterms:W3CDTF">2019-09-27T20:40:12Z</dcterms:modified>
</cp:coreProperties>
</file>